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80" r:id="rId3"/>
    <p:sldId id="257" r:id="rId4"/>
    <p:sldId id="258" r:id="rId5"/>
    <p:sldId id="269" r:id="rId6"/>
    <p:sldId id="259" r:id="rId7"/>
    <p:sldId id="267" r:id="rId8"/>
    <p:sldId id="276" r:id="rId9"/>
    <p:sldId id="260" r:id="rId10"/>
    <p:sldId id="279" r:id="rId11"/>
    <p:sldId id="261" r:id="rId12"/>
    <p:sldId id="266" r:id="rId13"/>
    <p:sldId id="262" r:id="rId14"/>
    <p:sldId id="263" r:id="rId15"/>
    <p:sldId id="264" r:id="rId16"/>
    <p:sldId id="277" r:id="rId17"/>
    <p:sldId id="268" r:id="rId18"/>
    <p:sldId id="270" r:id="rId19"/>
    <p:sldId id="271"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71CEAEC-A0AA-4DAF-AA9E-8B67B18A9731}" type="datetimeFigureOut">
              <a:rPr lang="fr-CA" smtClean="0"/>
              <a:t>2019-05-30</a:t>
            </a:fld>
            <a:endParaRPr lang="fr-CA"/>
          </a:p>
        </p:txBody>
      </p:sp>
      <p:sp>
        <p:nvSpPr>
          <p:cNvPr id="5" name="Footer Placeholder 4"/>
          <p:cNvSpPr>
            <a:spLocks noGrp="1"/>
          </p:cNvSpPr>
          <p:nvPr>
            <p:ph type="ftr" sz="quarter" idx="11"/>
          </p:nvPr>
        </p:nvSpPr>
        <p:spPr>
          <a:xfrm>
            <a:off x="5332412" y="5883275"/>
            <a:ext cx="4324044" cy="365125"/>
          </a:xfrm>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211844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71CEAEC-A0AA-4DAF-AA9E-8B67B18A9731}" type="datetimeFigureOut">
              <a:rPr lang="fr-CA" smtClean="0"/>
              <a:t>2019-05-30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413151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1CEAEC-A0AA-4DAF-AA9E-8B67B18A9731}" type="datetimeFigureOut">
              <a:rPr lang="fr-CA" smtClean="0"/>
              <a:t>2019-05-30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26185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1CEAEC-A0AA-4DAF-AA9E-8B67B18A9731}" type="datetimeFigureOut">
              <a:rPr lang="fr-CA" smtClean="0"/>
              <a:t>2019-05-30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2512826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1CEAEC-A0AA-4DAF-AA9E-8B67B18A9731}" type="datetimeFigureOut">
              <a:rPr lang="fr-CA" smtClean="0"/>
              <a:t>2019-05-30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3753900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1CEAEC-A0AA-4DAF-AA9E-8B67B18A9731}" type="datetimeFigureOut">
              <a:rPr lang="fr-CA" smtClean="0"/>
              <a:t>2019-05-30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2060457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1CEAEC-A0AA-4DAF-AA9E-8B67B18A9731}" type="datetimeFigureOut">
              <a:rPr lang="fr-CA" smtClean="0"/>
              <a:t>2019-05-30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438232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1CEAEC-A0AA-4DAF-AA9E-8B67B18A9731}" type="datetimeFigureOut">
              <a:rPr lang="fr-CA" smtClean="0"/>
              <a:t>2019-05-30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720751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1CEAEC-A0AA-4DAF-AA9E-8B67B18A9731}" type="datetimeFigureOut">
              <a:rPr lang="fr-CA" smtClean="0"/>
              <a:t>2019-05-30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2751339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1CEAEC-A0AA-4DAF-AA9E-8B67B18A9731}" type="datetimeFigureOut">
              <a:rPr lang="fr-CA" smtClean="0"/>
              <a:t>2019-05-30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a:xfrm>
            <a:off x="10951856" y="5867131"/>
            <a:ext cx="551167" cy="365125"/>
          </a:xfrm>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3578614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71CEAEC-A0AA-4DAF-AA9E-8B67B18A9731}" type="datetimeFigureOut">
              <a:rPr lang="fr-CA" smtClean="0"/>
              <a:t>2019-05-30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7185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71CEAEC-A0AA-4DAF-AA9E-8B67B18A9731}" type="datetimeFigureOut">
              <a:rPr lang="fr-CA" smtClean="0"/>
              <a:t>2019-05-30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9111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71CEAEC-A0AA-4DAF-AA9E-8B67B18A9731}" type="datetimeFigureOut">
              <a:rPr lang="fr-CA" smtClean="0"/>
              <a:t>2019-05-30</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946901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71CEAEC-A0AA-4DAF-AA9E-8B67B18A9731}" type="datetimeFigureOut">
              <a:rPr lang="fr-CA" smtClean="0"/>
              <a:t>2019-05-30</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918790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CEAEC-A0AA-4DAF-AA9E-8B67B18A9731}" type="datetimeFigureOut">
              <a:rPr lang="fr-CA" smtClean="0"/>
              <a:t>2019-05-30</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66660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71CEAEC-A0AA-4DAF-AA9E-8B67B18A9731}" type="datetimeFigureOut">
              <a:rPr lang="fr-CA" smtClean="0"/>
              <a:t>2019-05-30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350506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71CEAEC-A0AA-4DAF-AA9E-8B67B18A9731}" type="datetimeFigureOut">
              <a:rPr lang="fr-CA" smtClean="0"/>
              <a:t>2019-05-30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639796AC-E89A-4478-B2AB-7E772F2A2696}" type="slidenum">
              <a:rPr lang="fr-CA" smtClean="0"/>
              <a:t>‹N°›</a:t>
            </a:fld>
            <a:endParaRPr lang="fr-CA"/>
          </a:p>
        </p:txBody>
      </p:sp>
    </p:spTree>
    <p:extLst>
      <p:ext uri="{BB962C8B-B14F-4D97-AF65-F5344CB8AC3E}">
        <p14:creationId xmlns:p14="http://schemas.microsoft.com/office/powerpoint/2010/main" val="171349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71CEAEC-A0AA-4DAF-AA9E-8B67B18A9731}" type="datetimeFigureOut">
              <a:rPr lang="fr-CA" smtClean="0"/>
              <a:t>2019-05-30</a:t>
            </a:fld>
            <a:endParaRPr lang="fr-C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C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39796AC-E89A-4478-B2AB-7E772F2A2696}" type="slidenum">
              <a:rPr lang="fr-CA" smtClean="0"/>
              <a:t>‹N°›</a:t>
            </a:fld>
            <a:endParaRPr lang="fr-CA"/>
          </a:p>
        </p:txBody>
      </p:sp>
    </p:spTree>
    <p:extLst>
      <p:ext uri="{BB962C8B-B14F-4D97-AF65-F5344CB8AC3E}">
        <p14:creationId xmlns:p14="http://schemas.microsoft.com/office/powerpoint/2010/main" val="226260272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2.jpeg"/><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2.jpeg"/><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2.jpeg"/><Relationship Id="rId5" Type="http://schemas.openxmlformats.org/officeDocument/2006/relationships/image" Target="../media/image5.png"/><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2.jpeg"/><Relationship Id="rId5" Type="http://schemas.openxmlformats.org/officeDocument/2006/relationships/hyperlink" Target="https://cirano.qc.ca/en/summaries/2018RP-12" TargetMode="Externa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image" Target="../media/image7.emf"/></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2.jpe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C0F5A9-ED13-42ED-ABA7-7217B8CBB765}"/>
              </a:ext>
            </a:extLst>
          </p:cNvPr>
          <p:cNvSpPr>
            <a:spLocks noGrp="1"/>
          </p:cNvSpPr>
          <p:nvPr>
            <p:ph type="ctrTitle"/>
            <p:custDataLst>
              <p:tags r:id="rId1"/>
            </p:custDataLst>
          </p:nvPr>
        </p:nvSpPr>
        <p:spPr>
          <a:xfrm>
            <a:off x="1514475" y="1380068"/>
            <a:ext cx="9988548" cy="2616199"/>
          </a:xfrm>
        </p:spPr>
        <p:txBody>
          <a:bodyPr>
            <a:normAutofit fontScale="90000"/>
          </a:bodyPr>
          <a:lstStyle/>
          <a:p>
            <a:r>
              <a:rPr lang="en-CA" b="1" dirty="0"/>
              <a:t>Supply Management</a:t>
            </a:r>
            <a:r>
              <a:rPr lang="en-CA" dirty="0"/>
              <a:t>:</a:t>
            </a:r>
            <a:br>
              <a:rPr lang="en-CA" dirty="0"/>
            </a:br>
            <a:r>
              <a:rPr lang="en-CA" dirty="0"/>
              <a:t>Strengthening Canada’s rural economies</a:t>
            </a:r>
          </a:p>
        </p:txBody>
      </p:sp>
      <p:sp>
        <p:nvSpPr>
          <p:cNvPr id="3" name="Sous-titre 2">
            <a:extLst>
              <a:ext uri="{FF2B5EF4-FFF2-40B4-BE49-F238E27FC236}">
                <a16:creationId xmlns:a16="http://schemas.microsoft.com/office/drawing/2014/main" id="{17D270C3-04FD-4553-A38E-CFF550EF656E}"/>
              </a:ext>
            </a:extLst>
          </p:cNvPr>
          <p:cNvSpPr>
            <a:spLocks noGrp="1"/>
          </p:cNvSpPr>
          <p:nvPr>
            <p:ph type="subTitle" idx="1"/>
            <p:custDataLst>
              <p:tags r:id="rId2"/>
            </p:custDataLst>
          </p:nvPr>
        </p:nvSpPr>
        <p:spPr/>
        <p:txBody>
          <a:bodyPr/>
          <a:lstStyle/>
          <a:p>
            <a:r>
              <a:rPr lang="fr-CA" dirty="0"/>
              <a:t>Stéphane Bergeron and Maurice Doyon</a:t>
            </a:r>
          </a:p>
          <a:p>
            <a:r>
              <a:rPr lang="fr-CA" dirty="0"/>
              <a:t>Egg </a:t>
            </a:r>
            <a:r>
              <a:rPr lang="fr-CA" dirty="0" err="1"/>
              <a:t>Industry</a:t>
            </a:r>
            <a:r>
              <a:rPr lang="fr-CA" dirty="0"/>
              <a:t> </a:t>
            </a:r>
            <a:r>
              <a:rPr lang="fr-CA" dirty="0" err="1"/>
              <a:t>Economic</a:t>
            </a:r>
            <a:r>
              <a:rPr lang="fr-CA" dirty="0"/>
              <a:t> </a:t>
            </a:r>
            <a:r>
              <a:rPr lang="fr-CA" dirty="0" err="1"/>
              <a:t>Research</a:t>
            </a:r>
            <a:r>
              <a:rPr lang="fr-CA" dirty="0"/>
              <a:t> Chaire</a:t>
            </a:r>
          </a:p>
          <a:p>
            <a:r>
              <a:rPr lang="fr-CA" dirty="0"/>
              <a:t>Université Laval</a:t>
            </a:r>
          </a:p>
        </p:txBody>
      </p:sp>
      <p:pic>
        <p:nvPicPr>
          <p:cNvPr id="5" name="Picture 2" descr="Afficher l'image d'origine">
            <a:extLst>
              <a:ext uri="{FF2B5EF4-FFF2-40B4-BE49-F238E27FC236}">
                <a16:creationId xmlns:a16="http://schemas.microsoft.com/office/drawing/2014/main" id="{0212EFA8-677C-4598-8299-88A4B59110AB}"/>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030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5C6755-9ECB-4B43-8F61-7324D8D76362}"/>
              </a:ext>
            </a:extLst>
          </p:cNvPr>
          <p:cNvSpPr/>
          <p:nvPr>
            <p:custDataLst>
              <p:tags r:id="rId1"/>
            </p:custDataLst>
          </p:nvPr>
        </p:nvSpPr>
        <p:spPr>
          <a:xfrm>
            <a:off x="1552575" y="641345"/>
            <a:ext cx="10048875" cy="6036974"/>
          </a:xfrm>
          <a:prstGeom prst="rect">
            <a:avLst/>
          </a:prstGeom>
        </p:spPr>
        <p:txBody>
          <a:bodyPr wrap="square">
            <a:spAutoFit/>
          </a:bodyPr>
          <a:lstStyle/>
          <a:p>
            <a:pPr>
              <a:lnSpc>
                <a:spcPct val="150000"/>
              </a:lnSpc>
            </a:pPr>
            <a:br>
              <a:rPr lang="en-US" sz="2000" dirty="0"/>
            </a:br>
            <a:r>
              <a:rPr lang="en-US" sz="2000" i="1" dirty="0">
                <a:solidFill>
                  <a:srgbClr val="212121"/>
                </a:solidFill>
                <a:latin typeface="arial" panose="020B0604020202020204" pitchFamily="34" charset="0"/>
              </a:rPr>
              <a:t>"I realize that when I was in IT, I was alone to go see the client. There were fewer suppliers. </a:t>
            </a:r>
            <a:r>
              <a:rPr lang="en-US" sz="2000" b="1" i="1" dirty="0">
                <a:solidFill>
                  <a:srgbClr val="212121"/>
                </a:solidFill>
                <a:latin typeface="arial" panose="020B0604020202020204" pitchFamily="34" charset="0"/>
              </a:rPr>
              <a:t>But in the dairy business</a:t>
            </a:r>
            <a:r>
              <a:rPr lang="en-US" sz="2000" i="1" dirty="0">
                <a:solidFill>
                  <a:srgbClr val="212121"/>
                </a:solidFill>
                <a:latin typeface="arial" panose="020B0604020202020204" pitchFamily="34" charset="0"/>
              </a:rPr>
              <a:t>, it's amazing. You have the people in the machinery that are going to pass, often the guy in the machinery will bring a seedling specialist to adjust the machinery. You have the Coop or the seed suppliers who pass. You have all the food specialists. You have the vet. You have people picking up dead animals. You have milk collection. Apart from personal things like Videotron and Bell passing. You have milking robots and all the services that follow. It's rare that I go to a producer and that I do not meet someone ... many services revolve around dairy production.”</a:t>
            </a:r>
          </a:p>
          <a:p>
            <a:pPr>
              <a:lnSpc>
                <a:spcPct val="150000"/>
              </a:lnSpc>
            </a:pPr>
            <a:r>
              <a:rPr lang="fr-CA" sz="2000" b="1" i="1" dirty="0"/>
              <a:t>				</a:t>
            </a:r>
            <a:r>
              <a:rPr lang="fr-CA" sz="2000" b="1" dirty="0"/>
              <a:t>													</a:t>
            </a:r>
            <a:r>
              <a:rPr lang="fr-CA" sz="2000" b="1" dirty="0" err="1"/>
              <a:t>Farm</a:t>
            </a:r>
            <a:r>
              <a:rPr lang="fr-CA" sz="2000" b="1" dirty="0"/>
              <a:t> Supplier*</a:t>
            </a:r>
          </a:p>
          <a:p>
            <a:pPr>
              <a:lnSpc>
                <a:spcPct val="150000"/>
              </a:lnSpc>
            </a:pPr>
            <a:r>
              <a:rPr lang="fr-CA" sz="2000" b="1" dirty="0">
                <a:solidFill>
                  <a:srgbClr val="212121"/>
                </a:solidFill>
                <a:latin typeface="arial" panose="020B0604020202020204" pitchFamily="34" charset="0"/>
              </a:rPr>
              <a:t>*Translation </a:t>
            </a:r>
            <a:r>
              <a:rPr lang="fr-CA" sz="2000" b="1" dirty="0" err="1">
                <a:solidFill>
                  <a:srgbClr val="212121"/>
                </a:solidFill>
                <a:latin typeface="arial" panose="020B0604020202020204" pitchFamily="34" charset="0"/>
              </a:rPr>
              <a:t>from</a:t>
            </a:r>
            <a:r>
              <a:rPr lang="fr-CA" sz="2000" b="1" dirty="0">
                <a:solidFill>
                  <a:srgbClr val="212121"/>
                </a:solidFill>
                <a:latin typeface="arial" panose="020B0604020202020204" pitchFamily="34" charset="0"/>
              </a:rPr>
              <a:t> french </a:t>
            </a:r>
            <a:r>
              <a:rPr lang="fr-CA" sz="2000" b="1" dirty="0" err="1">
                <a:solidFill>
                  <a:srgbClr val="212121"/>
                </a:solidFill>
                <a:latin typeface="arial" panose="020B0604020202020204" pitchFamily="34" charset="0"/>
              </a:rPr>
              <a:t>quote</a:t>
            </a:r>
            <a:r>
              <a:rPr lang="en-US" sz="2000" dirty="0">
                <a:solidFill>
                  <a:srgbClr val="212121"/>
                </a:solidFill>
                <a:latin typeface="arial" panose="020B0604020202020204" pitchFamily="34" charset="0"/>
              </a:rPr>
              <a:t>		</a:t>
            </a:r>
          </a:p>
          <a:p>
            <a:pPr>
              <a:lnSpc>
                <a:spcPct val="150000"/>
              </a:lnSpc>
            </a:pPr>
            <a:endParaRPr lang="en-US" sz="2000" dirty="0">
              <a:solidFill>
                <a:srgbClr val="212121"/>
              </a:solidFill>
              <a:latin typeface="arial" panose="020B0604020202020204" pitchFamily="34" charset="0"/>
            </a:endParaRPr>
          </a:p>
        </p:txBody>
      </p:sp>
    </p:spTree>
    <p:extLst>
      <p:ext uri="{BB962C8B-B14F-4D97-AF65-F5344CB8AC3E}">
        <p14:creationId xmlns:p14="http://schemas.microsoft.com/office/powerpoint/2010/main" val="453715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69675C2-9E90-42AE-88C3-0131511BF5B6}"/>
              </a:ext>
            </a:extLst>
          </p:cNvPr>
          <p:cNvPicPr>
            <a:picLocks noChangeAspect="1"/>
          </p:cNvPicPr>
          <p:nvPr>
            <p:custDataLst>
              <p:tags r:id="rId1"/>
            </p:custDataLst>
          </p:nvPr>
        </p:nvPicPr>
        <p:blipFill>
          <a:blip r:embed="rId4"/>
          <a:stretch>
            <a:fillRect/>
          </a:stretch>
        </p:blipFill>
        <p:spPr>
          <a:xfrm>
            <a:off x="2956561" y="352393"/>
            <a:ext cx="5642884" cy="6153214"/>
          </a:xfrm>
          <a:prstGeom prst="rect">
            <a:avLst/>
          </a:prstGeom>
        </p:spPr>
      </p:pic>
      <p:pic>
        <p:nvPicPr>
          <p:cNvPr id="3" name="Picture 2" descr="Université laval&#10;">
            <a:extLst>
              <a:ext uri="{FF2B5EF4-FFF2-40B4-BE49-F238E27FC236}">
                <a16:creationId xmlns:a16="http://schemas.microsoft.com/office/drawing/2014/main" id="{C191D744-6664-4556-96C8-CFCF296D0155}"/>
              </a:ext>
            </a:extLst>
          </p:cNvPr>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555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EDADBB-5B36-44BB-B74C-1596AA6DE3E3}"/>
              </a:ext>
            </a:extLst>
          </p:cNvPr>
          <p:cNvSpPr>
            <a:spLocks noGrp="1"/>
          </p:cNvSpPr>
          <p:nvPr>
            <p:ph type="title"/>
            <p:custDataLst>
              <p:tags r:id="rId1"/>
            </p:custDataLst>
          </p:nvPr>
        </p:nvSpPr>
        <p:spPr/>
        <p:txBody>
          <a:bodyPr/>
          <a:lstStyle/>
          <a:p>
            <a:br>
              <a:rPr lang="fr-CA" dirty="0"/>
            </a:br>
            <a:endParaRPr lang="fr-CA" dirty="0"/>
          </a:p>
        </p:txBody>
      </p:sp>
      <p:sp>
        <p:nvSpPr>
          <p:cNvPr id="3" name="Espace réservé du contenu 2">
            <a:extLst>
              <a:ext uri="{FF2B5EF4-FFF2-40B4-BE49-F238E27FC236}">
                <a16:creationId xmlns:a16="http://schemas.microsoft.com/office/drawing/2014/main" id="{49AA822A-6EC0-4D08-AE81-BED9B09CAC42}"/>
              </a:ext>
            </a:extLst>
          </p:cNvPr>
          <p:cNvSpPr>
            <a:spLocks noGrp="1"/>
          </p:cNvSpPr>
          <p:nvPr>
            <p:ph idx="1"/>
            <p:custDataLst>
              <p:tags r:id="rId2"/>
            </p:custDataLst>
          </p:nvPr>
        </p:nvSpPr>
        <p:spPr>
          <a:xfrm>
            <a:off x="1484310" y="1457325"/>
            <a:ext cx="10018713" cy="4640883"/>
          </a:xfrm>
        </p:spPr>
        <p:txBody>
          <a:bodyPr>
            <a:normAutofit fontScale="85000" lnSpcReduction="20000"/>
          </a:bodyPr>
          <a:lstStyle/>
          <a:p>
            <a:pPr marL="0" indent="0">
              <a:lnSpc>
                <a:spcPct val="160000"/>
              </a:lnSpc>
              <a:buNone/>
            </a:pPr>
            <a:endParaRPr lang="en-US" i="1" dirty="0"/>
          </a:p>
          <a:p>
            <a:pPr marL="0" indent="0">
              <a:lnSpc>
                <a:spcPct val="160000"/>
              </a:lnSpc>
              <a:buNone/>
            </a:pPr>
            <a:r>
              <a:rPr lang="en-US" i="1" dirty="0">
                <a:latin typeface="Arial" panose="020B0604020202020204" pitchFamily="34" charset="0"/>
                <a:cs typeface="Arial" panose="020B0604020202020204" pitchFamily="34" charset="0"/>
              </a:rPr>
              <a:t>"If we look at farms that have grown, it's millions of investments. It's good for [the municipality's] economy. They need more machinery, more equipment, it makes other businesses live in the area. When you invest a million, it is divided into different suppliers. And after you have the maintenance of all that. All the machinery to maintain. It stimulates the economy with what you invest »</a:t>
            </a:r>
          </a:p>
          <a:p>
            <a:pPr marL="0" indent="0">
              <a:lnSpc>
                <a:spcPct val="160000"/>
              </a:lnSpc>
              <a:buNone/>
            </a:pPr>
            <a:r>
              <a:rPr lang="en-US" b="1" i="1" dirty="0"/>
              <a:t>															</a:t>
            </a:r>
            <a:r>
              <a:rPr lang="en-US" b="1" dirty="0"/>
              <a:t>Municipal authority*</a:t>
            </a:r>
          </a:p>
          <a:p>
            <a:pPr marL="0" indent="0">
              <a:lnSpc>
                <a:spcPct val="160000"/>
              </a:lnSpc>
              <a:buNone/>
            </a:pPr>
            <a:endParaRPr lang="en-US" b="1" dirty="0"/>
          </a:p>
          <a:p>
            <a:pPr marL="0" indent="0">
              <a:lnSpc>
                <a:spcPct val="160000"/>
              </a:lnSpc>
              <a:buNone/>
            </a:pPr>
            <a:r>
              <a:rPr lang="en-US" b="1" dirty="0"/>
              <a:t>*Translation from French quote</a:t>
            </a:r>
            <a:endParaRPr lang="fr-CA" b="1" dirty="0"/>
          </a:p>
        </p:txBody>
      </p:sp>
      <p:pic>
        <p:nvPicPr>
          <p:cNvPr id="4" name="Picture 2" descr="Université laval&#10;">
            <a:extLst>
              <a:ext uri="{FF2B5EF4-FFF2-40B4-BE49-F238E27FC236}">
                <a16:creationId xmlns:a16="http://schemas.microsoft.com/office/drawing/2014/main" id="{B4A62A8E-8D5E-4E20-9DC9-81C5971959E2}"/>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019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97E154-7E80-440E-9815-E3205BCE75E9}"/>
              </a:ext>
            </a:extLst>
          </p:cNvPr>
          <p:cNvSpPr>
            <a:spLocks noGrp="1"/>
          </p:cNvSpPr>
          <p:nvPr>
            <p:ph type="title"/>
            <p:custDataLst>
              <p:tags r:id="rId1"/>
            </p:custDataLst>
          </p:nvPr>
        </p:nvSpPr>
        <p:spPr/>
        <p:txBody>
          <a:bodyPr>
            <a:normAutofit fontScale="90000"/>
          </a:bodyPr>
          <a:lstStyle/>
          <a:p>
            <a:r>
              <a:rPr lang="en-CA" dirty="0"/>
              <a:t>The impact on rural communities are significant</a:t>
            </a:r>
            <a:br>
              <a:rPr lang="fr-CA" dirty="0"/>
            </a:br>
            <a:endParaRPr lang="fr-CA" dirty="0"/>
          </a:p>
        </p:txBody>
      </p:sp>
      <p:sp>
        <p:nvSpPr>
          <p:cNvPr id="3" name="Espace réservé du contenu 2">
            <a:extLst>
              <a:ext uri="{FF2B5EF4-FFF2-40B4-BE49-F238E27FC236}">
                <a16:creationId xmlns:a16="http://schemas.microsoft.com/office/drawing/2014/main" id="{7BEE2F19-FC4F-4089-BE92-14ACA9134130}"/>
              </a:ext>
            </a:extLst>
          </p:cNvPr>
          <p:cNvSpPr>
            <a:spLocks noGrp="1"/>
          </p:cNvSpPr>
          <p:nvPr>
            <p:ph idx="1"/>
            <p:custDataLst>
              <p:tags r:id="rId2"/>
            </p:custDataLst>
          </p:nvPr>
        </p:nvSpPr>
        <p:spPr>
          <a:xfrm>
            <a:off x="1565590" y="1701798"/>
            <a:ext cx="10018713" cy="4312921"/>
          </a:xfrm>
        </p:spPr>
        <p:txBody>
          <a:bodyPr>
            <a:noAutofit/>
          </a:bodyPr>
          <a:lstStyle/>
          <a:p>
            <a:pPr marL="0" indent="0">
              <a:buNone/>
            </a:pPr>
            <a:r>
              <a:rPr lang="en-US" dirty="0"/>
              <a:t>With rural economies existing on a smaller scale than their urban counterparts, the relative importance of one new job in rural areas carries different weight than one new job created in urban centers.</a:t>
            </a:r>
          </a:p>
          <a:p>
            <a:pPr marL="0" indent="0">
              <a:buNone/>
            </a:pPr>
            <a:r>
              <a:rPr lang="en-US" dirty="0"/>
              <a:t>Expressing the estimated benefits for regions relative to the importance of urban centers are more meaningful to decision makers. </a:t>
            </a:r>
            <a:endParaRPr lang="fr-CA" dirty="0"/>
          </a:p>
        </p:txBody>
      </p:sp>
      <p:pic>
        <p:nvPicPr>
          <p:cNvPr id="4" name="Picture 2" descr="Université laval&#10;">
            <a:extLst>
              <a:ext uri="{FF2B5EF4-FFF2-40B4-BE49-F238E27FC236}">
                <a16:creationId xmlns:a16="http://schemas.microsoft.com/office/drawing/2014/main" id="{2A38A8AE-6268-4603-B666-F8110E2B85A0}"/>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557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389619-75FB-4A00-A060-1FFAB84E43BA}"/>
              </a:ext>
            </a:extLst>
          </p:cNvPr>
          <p:cNvSpPr>
            <a:spLocks noGrp="1"/>
          </p:cNvSpPr>
          <p:nvPr>
            <p:ph type="title"/>
            <p:custDataLst>
              <p:tags r:id="rId1"/>
            </p:custDataLst>
          </p:nvPr>
        </p:nvSpPr>
        <p:spPr/>
        <p:txBody>
          <a:bodyPr/>
          <a:lstStyle/>
          <a:p>
            <a:r>
              <a:rPr lang="fr-CA" dirty="0"/>
              <a:t>Relative contribution to rural </a:t>
            </a:r>
            <a:r>
              <a:rPr lang="fr-CA" dirty="0" err="1"/>
              <a:t>economies</a:t>
            </a:r>
            <a:endParaRPr lang="fr-CA" dirty="0"/>
          </a:p>
        </p:txBody>
      </p:sp>
      <p:pic>
        <p:nvPicPr>
          <p:cNvPr id="4" name="Espace réservé du contenu 3">
            <a:extLst>
              <a:ext uri="{FF2B5EF4-FFF2-40B4-BE49-F238E27FC236}">
                <a16:creationId xmlns:a16="http://schemas.microsoft.com/office/drawing/2014/main" id="{4ECA2FB6-0AE7-4448-BED5-291E461484C5}"/>
              </a:ext>
            </a:extLst>
          </p:cNvPr>
          <p:cNvPicPr>
            <a:picLocks noGrp="1" noChangeAspect="1"/>
          </p:cNvPicPr>
          <p:nvPr>
            <p:ph idx="1"/>
            <p:custDataLst>
              <p:tags r:id="rId2"/>
            </p:custDataLst>
          </p:nvPr>
        </p:nvPicPr>
        <p:blipFill>
          <a:blip r:embed="rId5"/>
          <a:stretch>
            <a:fillRect/>
          </a:stretch>
        </p:blipFill>
        <p:spPr>
          <a:xfrm>
            <a:off x="1321940" y="1955800"/>
            <a:ext cx="10870060" cy="3698240"/>
          </a:xfrm>
          <a:prstGeom prst="rect">
            <a:avLst/>
          </a:prstGeom>
        </p:spPr>
      </p:pic>
      <p:pic>
        <p:nvPicPr>
          <p:cNvPr id="5" name="Picture 2" descr="Université laval&#10;">
            <a:extLst>
              <a:ext uri="{FF2B5EF4-FFF2-40B4-BE49-F238E27FC236}">
                <a16:creationId xmlns:a16="http://schemas.microsoft.com/office/drawing/2014/main" id="{A4D9B062-C427-4D58-B277-090E8FCCE8F1}"/>
              </a:ext>
            </a:extLst>
          </p:cNvPr>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884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1F4EEC-F5A4-4D6A-A683-2FF2E9A1F823}"/>
              </a:ext>
            </a:extLst>
          </p:cNvPr>
          <p:cNvSpPr>
            <a:spLocks noGrp="1"/>
          </p:cNvSpPr>
          <p:nvPr>
            <p:ph type="title"/>
            <p:custDataLst>
              <p:tags r:id="rId1"/>
            </p:custDataLst>
          </p:nvPr>
        </p:nvSpPr>
        <p:spPr/>
        <p:txBody>
          <a:bodyPr/>
          <a:lstStyle/>
          <a:p>
            <a:r>
              <a:rPr lang="fr-CA" dirty="0"/>
              <a:t>Conclusion</a:t>
            </a:r>
          </a:p>
        </p:txBody>
      </p:sp>
      <p:sp>
        <p:nvSpPr>
          <p:cNvPr id="3" name="Espace réservé du contenu 2">
            <a:extLst>
              <a:ext uri="{FF2B5EF4-FFF2-40B4-BE49-F238E27FC236}">
                <a16:creationId xmlns:a16="http://schemas.microsoft.com/office/drawing/2014/main" id="{D87DC2D7-6BD0-405C-A5FF-12BEA901F045}"/>
              </a:ext>
            </a:extLst>
          </p:cNvPr>
          <p:cNvSpPr>
            <a:spLocks noGrp="1"/>
          </p:cNvSpPr>
          <p:nvPr>
            <p:ph idx="1"/>
            <p:custDataLst>
              <p:tags r:id="rId2"/>
            </p:custDataLst>
          </p:nvPr>
        </p:nvSpPr>
        <p:spPr>
          <a:xfrm>
            <a:off x="1266826" y="2014538"/>
            <a:ext cx="10236198" cy="4295775"/>
          </a:xfrm>
        </p:spPr>
        <p:txBody>
          <a:bodyPr>
            <a:normAutofit/>
          </a:bodyPr>
          <a:lstStyle/>
          <a:p>
            <a:pPr marL="615950" lvl="2"/>
            <a:r>
              <a:rPr lang="en-US" sz="2400" dirty="0"/>
              <a:t>The importance of agriculture is undeniable, but this fact is often unknown to the rest of society</a:t>
            </a:r>
          </a:p>
          <a:p>
            <a:pPr marL="330200" lvl="2" indent="0">
              <a:buNone/>
            </a:pPr>
            <a:endParaRPr lang="en-US" sz="2400" dirty="0"/>
          </a:p>
          <a:p>
            <a:pPr marL="615950" lvl="2"/>
            <a:r>
              <a:rPr lang="en-US" sz="2400" dirty="0"/>
              <a:t>The stability of agricultural margins is an important for investments;</a:t>
            </a:r>
          </a:p>
          <a:p>
            <a:pPr marL="615950" lvl="2"/>
            <a:endParaRPr lang="en-US" sz="2400" dirty="0"/>
          </a:p>
          <a:p>
            <a:pPr marL="615950" lvl="2"/>
            <a:r>
              <a:rPr lang="en-US" sz="2400" dirty="0"/>
              <a:t>Market stability allows farmers to invest and </a:t>
            </a:r>
            <a:r>
              <a:rPr lang="en-US" sz="2400" b="1" dirty="0"/>
              <a:t>plan long-term</a:t>
            </a:r>
            <a:r>
              <a:rPr lang="en-US" sz="2400" dirty="0"/>
              <a:t> expansion projects.</a:t>
            </a:r>
            <a:endParaRPr lang="fr-FR" dirty="0"/>
          </a:p>
        </p:txBody>
      </p:sp>
      <p:pic>
        <p:nvPicPr>
          <p:cNvPr id="4" name="Picture 2" descr="Université laval&#10;">
            <a:extLst>
              <a:ext uri="{FF2B5EF4-FFF2-40B4-BE49-F238E27FC236}">
                <a16:creationId xmlns:a16="http://schemas.microsoft.com/office/drawing/2014/main" id="{CC3DD01F-43C0-486F-8B4C-A12C88ED557A}"/>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7476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1F4EEC-F5A4-4D6A-A683-2FF2E9A1F823}"/>
              </a:ext>
            </a:extLst>
          </p:cNvPr>
          <p:cNvSpPr>
            <a:spLocks noGrp="1"/>
          </p:cNvSpPr>
          <p:nvPr>
            <p:ph type="title"/>
            <p:custDataLst>
              <p:tags r:id="rId1"/>
            </p:custDataLst>
          </p:nvPr>
        </p:nvSpPr>
        <p:spPr/>
        <p:txBody>
          <a:bodyPr/>
          <a:lstStyle/>
          <a:p>
            <a:r>
              <a:rPr lang="fr-CA" dirty="0"/>
              <a:t>Conclusion</a:t>
            </a:r>
          </a:p>
        </p:txBody>
      </p:sp>
      <p:sp>
        <p:nvSpPr>
          <p:cNvPr id="3" name="Espace réservé du contenu 2">
            <a:extLst>
              <a:ext uri="{FF2B5EF4-FFF2-40B4-BE49-F238E27FC236}">
                <a16:creationId xmlns:a16="http://schemas.microsoft.com/office/drawing/2014/main" id="{D87DC2D7-6BD0-405C-A5FF-12BEA901F045}"/>
              </a:ext>
            </a:extLst>
          </p:cNvPr>
          <p:cNvSpPr>
            <a:spLocks noGrp="1"/>
          </p:cNvSpPr>
          <p:nvPr>
            <p:ph idx="1"/>
            <p:custDataLst>
              <p:tags r:id="rId2"/>
            </p:custDataLst>
          </p:nvPr>
        </p:nvSpPr>
        <p:spPr>
          <a:xfrm>
            <a:off x="1266826" y="2014538"/>
            <a:ext cx="10236198" cy="4295775"/>
          </a:xfrm>
        </p:spPr>
        <p:txBody>
          <a:bodyPr>
            <a:normAutofit/>
          </a:bodyPr>
          <a:lstStyle/>
          <a:p>
            <a:pPr marL="615950" lvl="2"/>
            <a:r>
              <a:rPr lang="en-US" sz="2400" dirty="0"/>
              <a:t>Stability promotes investment;</a:t>
            </a:r>
          </a:p>
          <a:p>
            <a:pPr marL="615950" lvl="2"/>
            <a:endParaRPr lang="en-US" sz="2400" dirty="0"/>
          </a:p>
          <a:p>
            <a:pPr marL="615950" lvl="2"/>
            <a:r>
              <a:rPr lang="en-US" sz="2400" dirty="0"/>
              <a:t> Supply management allows the region to maintain economic activity even during unfavorable cycles.</a:t>
            </a:r>
          </a:p>
          <a:p>
            <a:pPr marL="615950" lvl="2"/>
            <a:endParaRPr lang="en-US" sz="2400" dirty="0"/>
          </a:p>
          <a:p>
            <a:pPr marL="615950" lvl="2"/>
            <a:r>
              <a:rPr lang="en-US" sz="2400" dirty="0"/>
              <a:t>Agriculture generates economic activity that is significant </a:t>
            </a:r>
            <a:r>
              <a:rPr lang="en-US" sz="2400" b="1" dirty="0"/>
              <a:t>at regional scales</a:t>
            </a:r>
            <a:r>
              <a:rPr lang="en-US" sz="2400" dirty="0"/>
              <a:t>.</a:t>
            </a:r>
          </a:p>
          <a:p>
            <a:pPr marL="615950" lvl="2"/>
            <a:endParaRPr lang="fr-FR" dirty="0"/>
          </a:p>
        </p:txBody>
      </p:sp>
      <p:pic>
        <p:nvPicPr>
          <p:cNvPr id="4" name="Picture 2" descr="Université laval&#10;">
            <a:extLst>
              <a:ext uri="{FF2B5EF4-FFF2-40B4-BE49-F238E27FC236}">
                <a16:creationId xmlns:a16="http://schemas.microsoft.com/office/drawing/2014/main" id="{CC3DD01F-43C0-486F-8B4C-A12C88ED557A}"/>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7940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CA7069-3864-4FC7-B810-31D31CD8528D}"/>
              </a:ext>
            </a:extLst>
          </p:cNvPr>
          <p:cNvSpPr>
            <a:spLocks noGrp="1"/>
          </p:cNvSpPr>
          <p:nvPr>
            <p:ph type="title"/>
            <p:custDataLst>
              <p:tags r:id="rId1"/>
            </p:custDataLst>
          </p:nvPr>
        </p:nvSpPr>
        <p:spPr/>
        <p:txBody>
          <a:bodyPr/>
          <a:lstStyle/>
          <a:p>
            <a:r>
              <a:rPr lang="fr-CA" dirty="0"/>
              <a:t>Conclusion</a:t>
            </a:r>
          </a:p>
        </p:txBody>
      </p:sp>
      <p:sp>
        <p:nvSpPr>
          <p:cNvPr id="3" name="Espace réservé du contenu 2">
            <a:extLst>
              <a:ext uri="{FF2B5EF4-FFF2-40B4-BE49-F238E27FC236}">
                <a16:creationId xmlns:a16="http://schemas.microsoft.com/office/drawing/2014/main" id="{AF95E622-C4E2-40AE-B499-062B7779DF3B}"/>
              </a:ext>
            </a:extLst>
          </p:cNvPr>
          <p:cNvSpPr>
            <a:spLocks noGrp="1"/>
          </p:cNvSpPr>
          <p:nvPr>
            <p:ph idx="1"/>
            <p:custDataLst>
              <p:tags r:id="rId2"/>
            </p:custDataLst>
          </p:nvPr>
        </p:nvSpPr>
        <p:spPr/>
        <p:txBody>
          <a:bodyPr>
            <a:normAutofit lnSpcReduction="10000"/>
          </a:bodyPr>
          <a:lstStyle/>
          <a:p>
            <a:r>
              <a:rPr lang="fr-CA" dirty="0"/>
              <a:t>ChaireOeufs.org</a:t>
            </a:r>
          </a:p>
          <a:p>
            <a:endParaRPr lang="fr-CA" dirty="0"/>
          </a:p>
          <a:p>
            <a:r>
              <a:rPr lang="en-US" dirty="0"/>
              <a:t>Doyon, M., &amp; Bergeron, S</a:t>
            </a:r>
            <a:r>
              <a:rPr lang="en-US" i="1" dirty="0"/>
              <a:t>. (2018). Economic Impact from farm investments in Canada 2015. </a:t>
            </a:r>
            <a:r>
              <a:rPr lang="en-US" dirty="0"/>
              <a:t>Center for Interuniversity Research and Analysis on Organizations (CIRANO).</a:t>
            </a:r>
          </a:p>
          <a:p>
            <a:endParaRPr lang="fr-CA" dirty="0"/>
          </a:p>
          <a:p>
            <a:r>
              <a:rPr lang="fr-CA" dirty="0">
                <a:hlinkClick r:id="rId5"/>
              </a:rPr>
              <a:t>https://cirano.qc.ca/en/summaries/2018RP-12</a:t>
            </a:r>
            <a:endParaRPr lang="fr-CA" dirty="0"/>
          </a:p>
        </p:txBody>
      </p:sp>
      <p:pic>
        <p:nvPicPr>
          <p:cNvPr id="4" name="Picture 2" descr="Université laval&#10;">
            <a:extLst>
              <a:ext uri="{FF2B5EF4-FFF2-40B4-BE49-F238E27FC236}">
                <a16:creationId xmlns:a16="http://schemas.microsoft.com/office/drawing/2014/main" id="{EFAB2D24-0F66-4673-AAE3-F4BAB49AA708}"/>
              </a:ext>
            </a:extLst>
          </p:cNvPr>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389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A9F1BC-09D7-4066-A5CA-2C67C3C26784}"/>
              </a:ext>
            </a:extLst>
          </p:cNvPr>
          <p:cNvSpPr>
            <a:spLocks noGrp="1"/>
          </p:cNvSpPr>
          <p:nvPr>
            <p:ph type="title"/>
            <p:custDataLst>
              <p:tags r:id="rId1"/>
            </p:custDataLst>
          </p:nvPr>
        </p:nvSpPr>
        <p:spPr/>
        <p:txBody>
          <a:bodyPr/>
          <a:lstStyle/>
          <a:p>
            <a:r>
              <a:rPr lang="fr-CA" dirty="0"/>
              <a:t>Annexe</a:t>
            </a:r>
            <a:br>
              <a:rPr lang="fr-CA" dirty="0"/>
            </a:br>
            <a:endParaRPr lang="fr-CA" dirty="0"/>
          </a:p>
        </p:txBody>
      </p:sp>
      <p:pic>
        <p:nvPicPr>
          <p:cNvPr id="4" name="Espace réservé du contenu 3">
            <a:extLst>
              <a:ext uri="{FF2B5EF4-FFF2-40B4-BE49-F238E27FC236}">
                <a16:creationId xmlns:a16="http://schemas.microsoft.com/office/drawing/2014/main" id="{C71FCB1A-1C51-443F-B205-1C0EA800E75D}"/>
              </a:ext>
            </a:extLst>
          </p:cNvPr>
          <p:cNvPicPr>
            <a:picLocks noGrp="1" noChangeAspect="1"/>
          </p:cNvPicPr>
          <p:nvPr>
            <p:ph idx="1"/>
            <p:custDataLst>
              <p:tags r:id="rId2"/>
            </p:custDataLst>
          </p:nvPr>
        </p:nvPicPr>
        <p:blipFill>
          <a:blip r:embed="rId4"/>
          <a:stretch>
            <a:fillRect/>
          </a:stretch>
        </p:blipFill>
        <p:spPr>
          <a:xfrm>
            <a:off x="2412462" y="2997067"/>
            <a:ext cx="9177846" cy="2448828"/>
          </a:xfrm>
          <a:prstGeom prst="rect">
            <a:avLst/>
          </a:prstGeom>
        </p:spPr>
      </p:pic>
    </p:spTree>
    <p:extLst>
      <p:ext uri="{BB962C8B-B14F-4D97-AF65-F5344CB8AC3E}">
        <p14:creationId xmlns:p14="http://schemas.microsoft.com/office/powerpoint/2010/main" val="4127143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6C3194-47B7-4E39-A99A-8E3ACE89FB57}"/>
              </a:ext>
            </a:extLst>
          </p:cNvPr>
          <p:cNvSpPr>
            <a:spLocks noGrp="1"/>
          </p:cNvSpPr>
          <p:nvPr>
            <p:ph type="title"/>
            <p:custDataLst>
              <p:tags r:id="rId1"/>
            </p:custDataLst>
          </p:nvPr>
        </p:nvSpPr>
        <p:spPr/>
        <p:txBody>
          <a:bodyPr/>
          <a:lstStyle/>
          <a:p>
            <a:r>
              <a:rPr lang="fr-CA" dirty="0"/>
              <a:t>Annexe</a:t>
            </a:r>
          </a:p>
        </p:txBody>
      </p:sp>
      <p:sp>
        <p:nvSpPr>
          <p:cNvPr id="3" name="Espace réservé du contenu 2">
            <a:extLst>
              <a:ext uri="{FF2B5EF4-FFF2-40B4-BE49-F238E27FC236}">
                <a16:creationId xmlns:a16="http://schemas.microsoft.com/office/drawing/2014/main" id="{64B4E26B-78D0-4201-A1C9-2688CE69CBC7}"/>
              </a:ext>
            </a:extLst>
          </p:cNvPr>
          <p:cNvSpPr>
            <a:spLocks noGrp="1"/>
          </p:cNvSpPr>
          <p:nvPr>
            <p:ph idx="1"/>
            <p:custDataLst>
              <p:tags r:id="rId2"/>
            </p:custDataLst>
          </p:nvPr>
        </p:nvSpPr>
        <p:spPr>
          <a:xfrm>
            <a:off x="1484310" y="2324099"/>
            <a:ext cx="10018713" cy="3124201"/>
          </a:xfrm>
        </p:spPr>
        <p:txBody>
          <a:bodyPr>
            <a:normAutofit/>
          </a:bodyPr>
          <a:lstStyle/>
          <a:p>
            <a:pPr marL="0" indent="0">
              <a:buNone/>
            </a:pPr>
            <a:r>
              <a:rPr lang="en-US" dirty="0"/>
              <a:t>Three kinds of impact:</a:t>
            </a:r>
          </a:p>
          <a:p>
            <a:pPr marL="0" indent="0">
              <a:buNone/>
            </a:pPr>
            <a:r>
              <a:rPr lang="en-US" b="1" dirty="0"/>
              <a:t>• Direct </a:t>
            </a:r>
            <a:r>
              <a:rPr lang="en-US" dirty="0"/>
              <a:t>(for example, jobs created from building </a:t>
            </a:r>
            <a:r>
              <a:rPr lang="fr-CA" dirty="0"/>
              <a:t>new infrastructure)</a:t>
            </a:r>
          </a:p>
          <a:p>
            <a:pPr marL="0" indent="0">
              <a:buNone/>
            </a:pPr>
            <a:r>
              <a:rPr lang="en-US" b="1" dirty="0"/>
              <a:t>• Indirect </a:t>
            </a:r>
            <a:r>
              <a:rPr lang="en-US" dirty="0"/>
              <a:t>(for example, jobs created by companies </a:t>
            </a:r>
            <a:r>
              <a:rPr lang="fr-CA" dirty="0" err="1"/>
              <a:t>hired</a:t>
            </a:r>
            <a:r>
              <a:rPr lang="fr-CA" dirty="0"/>
              <a:t> by </a:t>
            </a:r>
            <a:r>
              <a:rPr lang="fr-CA" dirty="0" err="1"/>
              <a:t>farms</a:t>
            </a:r>
            <a:r>
              <a:rPr lang="fr-CA" dirty="0"/>
              <a:t>)</a:t>
            </a:r>
          </a:p>
          <a:p>
            <a:pPr marL="0" indent="0">
              <a:buNone/>
            </a:pPr>
            <a:r>
              <a:rPr lang="en-US" b="1" dirty="0"/>
              <a:t>• Induced </a:t>
            </a:r>
            <a:r>
              <a:rPr lang="en-US" dirty="0"/>
              <a:t>(for example, household spending resulting from money earned by farm workers)</a:t>
            </a:r>
            <a:endParaRPr lang="fr-CA" dirty="0"/>
          </a:p>
        </p:txBody>
      </p:sp>
    </p:spTree>
    <p:extLst>
      <p:ext uri="{BB962C8B-B14F-4D97-AF65-F5344CB8AC3E}">
        <p14:creationId xmlns:p14="http://schemas.microsoft.com/office/powerpoint/2010/main" val="158312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897088-F4EB-46AC-B838-33ED41C5D28F}"/>
              </a:ext>
            </a:extLst>
          </p:cNvPr>
          <p:cNvSpPr>
            <a:spLocks noGrp="1"/>
          </p:cNvSpPr>
          <p:nvPr>
            <p:ph type="title"/>
            <p:custDataLst>
              <p:tags r:id="rId1"/>
            </p:custDataLst>
          </p:nvPr>
        </p:nvSpPr>
        <p:spPr/>
        <p:txBody>
          <a:bodyPr/>
          <a:lstStyle/>
          <a:p>
            <a:r>
              <a:rPr lang="fr-CA" dirty="0"/>
              <a:t>About </a:t>
            </a:r>
            <a:r>
              <a:rPr lang="fr-CA" dirty="0" err="1"/>
              <a:t>this</a:t>
            </a:r>
            <a:r>
              <a:rPr lang="fr-CA" dirty="0"/>
              <a:t> </a:t>
            </a:r>
            <a:r>
              <a:rPr lang="fr-CA" dirty="0" err="1"/>
              <a:t>presentation</a:t>
            </a:r>
            <a:endParaRPr lang="fr-CA" dirty="0"/>
          </a:p>
        </p:txBody>
      </p:sp>
      <p:sp>
        <p:nvSpPr>
          <p:cNvPr id="3" name="Espace réservé du contenu 2">
            <a:extLst>
              <a:ext uri="{FF2B5EF4-FFF2-40B4-BE49-F238E27FC236}">
                <a16:creationId xmlns:a16="http://schemas.microsoft.com/office/drawing/2014/main" id="{8C924958-9B6D-4121-AA55-9CAC3DE65992}"/>
              </a:ext>
            </a:extLst>
          </p:cNvPr>
          <p:cNvSpPr>
            <a:spLocks noGrp="1"/>
          </p:cNvSpPr>
          <p:nvPr>
            <p:ph idx="1"/>
            <p:custDataLst>
              <p:tags r:id="rId2"/>
            </p:custDataLst>
          </p:nvPr>
        </p:nvSpPr>
        <p:spPr/>
        <p:txBody>
          <a:bodyPr/>
          <a:lstStyle/>
          <a:p>
            <a:r>
              <a:rPr lang="en-CA" dirty="0"/>
              <a:t>Economic benefits generated from on-farm investments in Canada</a:t>
            </a:r>
          </a:p>
          <a:p>
            <a:endParaRPr lang="en-CA" dirty="0"/>
          </a:p>
          <a:p>
            <a:r>
              <a:rPr lang="en-CA" dirty="0"/>
              <a:t>Interviews in farming communities with different proportion of supply managed farms ;  53 %    32 %    4 %</a:t>
            </a:r>
          </a:p>
          <a:p>
            <a:endParaRPr lang="fr-CA" dirty="0"/>
          </a:p>
        </p:txBody>
      </p:sp>
    </p:spTree>
    <p:extLst>
      <p:ext uri="{BB962C8B-B14F-4D97-AF65-F5344CB8AC3E}">
        <p14:creationId xmlns:p14="http://schemas.microsoft.com/office/powerpoint/2010/main" val="3295741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6C3194-47B7-4E39-A99A-8E3ACE89FB57}"/>
              </a:ext>
            </a:extLst>
          </p:cNvPr>
          <p:cNvSpPr>
            <a:spLocks noGrp="1"/>
          </p:cNvSpPr>
          <p:nvPr>
            <p:ph type="title"/>
            <p:custDataLst>
              <p:tags r:id="rId1"/>
            </p:custDataLst>
          </p:nvPr>
        </p:nvSpPr>
        <p:spPr/>
        <p:txBody>
          <a:bodyPr/>
          <a:lstStyle/>
          <a:p>
            <a:r>
              <a:rPr lang="fr-CA" dirty="0"/>
              <a:t>Annexe</a:t>
            </a:r>
          </a:p>
        </p:txBody>
      </p:sp>
      <p:pic>
        <p:nvPicPr>
          <p:cNvPr id="11" name="Image 10">
            <a:extLst>
              <a:ext uri="{FF2B5EF4-FFF2-40B4-BE49-F238E27FC236}">
                <a16:creationId xmlns:a16="http://schemas.microsoft.com/office/drawing/2014/main" id="{AF401804-7264-4685-B39A-11E967DF872A}"/>
              </a:ext>
            </a:extLst>
          </p:cNvPr>
          <p:cNvPicPr>
            <a:picLocks noChangeAspect="1"/>
          </p:cNvPicPr>
          <p:nvPr>
            <p:custDataLst>
              <p:tags r:id="rId2"/>
            </p:custDataLst>
          </p:nvPr>
        </p:nvPicPr>
        <p:blipFill>
          <a:blip r:embed="rId4"/>
          <a:stretch>
            <a:fillRect/>
          </a:stretch>
        </p:blipFill>
        <p:spPr>
          <a:xfrm>
            <a:off x="2803209" y="2071316"/>
            <a:ext cx="7904480" cy="4537764"/>
          </a:xfrm>
          <a:prstGeom prst="rect">
            <a:avLst/>
          </a:prstGeom>
        </p:spPr>
      </p:pic>
    </p:spTree>
    <p:extLst>
      <p:ext uri="{BB962C8B-B14F-4D97-AF65-F5344CB8AC3E}">
        <p14:creationId xmlns:p14="http://schemas.microsoft.com/office/powerpoint/2010/main" val="2921876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6C3194-47B7-4E39-A99A-8E3ACE89FB57}"/>
              </a:ext>
            </a:extLst>
          </p:cNvPr>
          <p:cNvSpPr>
            <a:spLocks noGrp="1"/>
          </p:cNvSpPr>
          <p:nvPr>
            <p:ph type="title"/>
            <p:custDataLst>
              <p:tags r:id="rId1"/>
            </p:custDataLst>
          </p:nvPr>
        </p:nvSpPr>
        <p:spPr/>
        <p:txBody>
          <a:bodyPr/>
          <a:lstStyle/>
          <a:p>
            <a:r>
              <a:rPr lang="fr-CA" dirty="0"/>
              <a:t>Annexe</a:t>
            </a:r>
          </a:p>
        </p:txBody>
      </p:sp>
      <p:pic>
        <p:nvPicPr>
          <p:cNvPr id="8" name="Espace réservé du contenu 7">
            <a:extLst>
              <a:ext uri="{FF2B5EF4-FFF2-40B4-BE49-F238E27FC236}">
                <a16:creationId xmlns:a16="http://schemas.microsoft.com/office/drawing/2014/main" id="{DA33F8C0-9946-4F3A-BF2C-AED2DA7098C9}"/>
              </a:ext>
            </a:extLst>
          </p:cNvPr>
          <p:cNvPicPr>
            <a:picLocks noGrp="1" noChangeAspect="1"/>
          </p:cNvPicPr>
          <p:nvPr>
            <p:ph idx="1"/>
            <p:custDataLst>
              <p:tags r:id="rId2"/>
            </p:custDataLst>
          </p:nvPr>
        </p:nvPicPr>
        <p:blipFill>
          <a:blip r:embed="rId4"/>
          <a:stretch>
            <a:fillRect/>
          </a:stretch>
        </p:blipFill>
        <p:spPr>
          <a:xfrm>
            <a:off x="2521527" y="1859280"/>
            <a:ext cx="7944279" cy="4653280"/>
          </a:xfrm>
          <a:prstGeom prst="rect">
            <a:avLst/>
          </a:prstGeom>
        </p:spPr>
      </p:pic>
    </p:spTree>
    <p:extLst>
      <p:ext uri="{BB962C8B-B14F-4D97-AF65-F5344CB8AC3E}">
        <p14:creationId xmlns:p14="http://schemas.microsoft.com/office/powerpoint/2010/main" val="32812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BA39EE-B135-4DCF-BC18-549D92B092FE}"/>
              </a:ext>
            </a:extLst>
          </p:cNvPr>
          <p:cNvSpPr>
            <a:spLocks noGrp="1"/>
          </p:cNvSpPr>
          <p:nvPr>
            <p:ph type="title"/>
            <p:custDataLst>
              <p:tags r:id="rId1"/>
            </p:custDataLst>
          </p:nvPr>
        </p:nvSpPr>
        <p:spPr>
          <a:xfrm>
            <a:off x="1474785" y="447675"/>
            <a:ext cx="10018713" cy="1752599"/>
          </a:xfrm>
        </p:spPr>
        <p:txBody>
          <a:bodyPr/>
          <a:lstStyle/>
          <a:p>
            <a:r>
              <a:rPr lang="fr-CA" dirty="0" err="1"/>
              <a:t>Study</a:t>
            </a:r>
            <a:r>
              <a:rPr lang="fr-CA" dirty="0"/>
              <a:t> </a:t>
            </a:r>
            <a:r>
              <a:rPr lang="fr-CA" dirty="0" err="1"/>
              <a:t>parameters</a:t>
            </a:r>
            <a:endParaRPr lang="fr-CA" dirty="0"/>
          </a:p>
        </p:txBody>
      </p:sp>
      <p:sp>
        <p:nvSpPr>
          <p:cNvPr id="3" name="Espace réservé du contenu 2">
            <a:extLst>
              <a:ext uri="{FF2B5EF4-FFF2-40B4-BE49-F238E27FC236}">
                <a16:creationId xmlns:a16="http://schemas.microsoft.com/office/drawing/2014/main" id="{612F0F27-320C-4F86-9E31-013DF72F0FAA}"/>
              </a:ext>
            </a:extLst>
          </p:cNvPr>
          <p:cNvSpPr>
            <a:spLocks noGrp="1"/>
          </p:cNvSpPr>
          <p:nvPr>
            <p:ph idx="1"/>
            <p:custDataLst>
              <p:tags r:id="rId2"/>
            </p:custDataLst>
          </p:nvPr>
        </p:nvSpPr>
        <p:spPr>
          <a:xfrm>
            <a:off x="1474785" y="2006116"/>
            <a:ext cx="10782300" cy="4286250"/>
          </a:xfrm>
        </p:spPr>
        <p:txBody>
          <a:bodyPr>
            <a:normAutofit/>
          </a:bodyPr>
          <a:lstStyle/>
          <a:p>
            <a:pPr marL="0" indent="0">
              <a:buNone/>
            </a:pPr>
            <a:endParaRPr lang="en-US" dirty="0"/>
          </a:p>
          <a:p>
            <a:r>
              <a:rPr lang="en-US" dirty="0"/>
              <a:t>Investments considered in this study: new technologies, environmental stewardship and modernization of equipment. </a:t>
            </a:r>
          </a:p>
          <a:p>
            <a:endParaRPr lang="en-US" dirty="0"/>
          </a:p>
          <a:p>
            <a:r>
              <a:rPr lang="en-US" dirty="0"/>
              <a:t>Supply managed farms:  eggs, milk and poultry.</a:t>
            </a:r>
          </a:p>
          <a:p>
            <a:endParaRPr lang="en-US" dirty="0"/>
          </a:p>
          <a:p>
            <a:r>
              <a:rPr lang="en-US" dirty="0"/>
              <a:t>Non-Supply managed farms: beef, pork, oilseeds/grains.</a:t>
            </a:r>
          </a:p>
          <a:p>
            <a:endParaRPr lang="en-US" dirty="0"/>
          </a:p>
          <a:p>
            <a:endParaRPr lang="en-US" dirty="0"/>
          </a:p>
          <a:p>
            <a:endParaRPr lang="en-US" dirty="0"/>
          </a:p>
          <a:p>
            <a:pPr marL="0" indent="0">
              <a:buNone/>
            </a:pPr>
            <a:endParaRPr lang="fr-CA" dirty="0"/>
          </a:p>
        </p:txBody>
      </p:sp>
      <p:pic>
        <p:nvPicPr>
          <p:cNvPr id="4" name="Picture 2" descr="Université laval&#10;">
            <a:extLst>
              <a:ext uri="{FF2B5EF4-FFF2-40B4-BE49-F238E27FC236}">
                <a16:creationId xmlns:a16="http://schemas.microsoft.com/office/drawing/2014/main" id="{BB96C27D-6137-46AE-A8CD-769D89F48B56}"/>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578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BA39EE-B135-4DCF-BC18-549D92B092FE}"/>
              </a:ext>
            </a:extLst>
          </p:cNvPr>
          <p:cNvSpPr>
            <a:spLocks noGrp="1"/>
          </p:cNvSpPr>
          <p:nvPr>
            <p:ph type="title"/>
            <p:custDataLst>
              <p:tags r:id="rId1"/>
            </p:custDataLst>
          </p:nvPr>
        </p:nvSpPr>
        <p:spPr/>
        <p:txBody>
          <a:bodyPr/>
          <a:lstStyle/>
          <a:p>
            <a:r>
              <a:rPr lang="en-CA" dirty="0"/>
              <a:t>Benefits of on-farm investments</a:t>
            </a:r>
          </a:p>
        </p:txBody>
      </p:sp>
      <p:sp>
        <p:nvSpPr>
          <p:cNvPr id="3" name="Espace réservé du contenu 2">
            <a:extLst>
              <a:ext uri="{FF2B5EF4-FFF2-40B4-BE49-F238E27FC236}">
                <a16:creationId xmlns:a16="http://schemas.microsoft.com/office/drawing/2014/main" id="{612F0F27-320C-4F86-9E31-013DF72F0FAA}"/>
              </a:ext>
            </a:extLst>
          </p:cNvPr>
          <p:cNvSpPr>
            <a:spLocks noGrp="1"/>
          </p:cNvSpPr>
          <p:nvPr>
            <p:ph idx="1"/>
            <p:custDataLst>
              <p:tags r:id="rId2"/>
            </p:custDataLst>
          </p:nvPr>
        </p:nvSpPr>
        <p:spPr>
          <a:xfrm>
            <a:off x="1484310" y="2152649"/>
            <a:ext cx="10018713" cy="3801111"/>
          </a:xfrm>
        </p:spPr>
        <p:txBody>
          <a:bodyPr>
            <a:normAutofit/>
          </a:bodyPr>
          <a:lstStyle/>
          <a:p>
            <a:r>
              <a:rPr lang="en-CA" dirty="0"/>
              <a:t>In 2015, Canadian farms invested over 9.2 billion dollars on farm improvements</a:t>
            </a:r>
            <a:endParaRPr lang="en-CA" b="1" dirty="0"/>
          </a:p>
          <a:p>
            <a:pPr marL="0" indent="0">
              <a:buNone/>
            </a:pPr>
            <a:r>
              <a:rPr lang="en-US" b="1" dirty="0"/>
              <a:t>Contributing </a:t>
            </a:r>
          </a:p>
          <a:p>
            <a:r>
              <a:rPr lang="en-US" dirty="0"/>
              <a:t>89,000 full time equivalent jobs</a:t>
            </a:r>
          </a:p>
          <a:p>
            <a:r>
              <a:rPr lang="en-US" dirty="0"/>
              <a:t>8.7 billion dollars to national GDP</a:t>
            </a:r>
          </a:p>
          <a:p>
            <a:r>
              <a:rPr lang="en-CA" dirty="0"/>
              <a:t>415 million dollars  of federal government fiscal revenue</a:t>
            </a:r>
          </a:p>
          <a:p>
            <a:r>
              <a:rPr lang="en-CA" dirty="0"/>
              <a:t>508 million dollars of aggregate provincial fiscal revenue </a:t>
            </a:r>
            <a:endParaRPr lang="fr-CA" dirty="0"/>
          </a:p>
        </p:txBody>
      </p:sp>
      <p:pic>
        <p:nvPicPr>
          <p:cNvPr id="4" name="Picture 2" descr="Université laval&#10;">
            <a:extLst>
              <a:ext uri="{FF2B5EF4-FFF2-40B4-BE49-F238E27FC236}">
                <a16:creationId xmlns:a16="http://schemas.microsoft.com/office/drawing/2014/main" id="{A66F982F-9619-44F0-BC9C-BAE2ED97E415}"/>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776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8621874-D217-441F-A4B7-9E89EC3FD91E}"/>
              </a:ext>
            </a:extLst>
          </p:cNvPr>
          <p:cNvSpPr>
            <a:spLocks noGrp="1"/>
          </p:cNvSpPr>
          <p:nvPr>
            <p:ph idx="1"/>
            <p:custDataLst>
              <p:tags r:id="rId1"/>
            </p:custDataLst>
          </p:nvPr>
        </p:nvSpPr>
        <p:spPr>
          <a:xfrm>
            <a:off x="1364106" y="1060944"/>
            <a:ext cx="10686684" cy="4736111"/>
          </a:xfrm>
        </p:spPr>
        <p:txBody>
          <a:bodyPr>
            <a:normAutofit/>
          </a:bodyPr>
          <a:lstStyle/>
          <a:p>
            <a:pPr marL="0" indent="0">
              <a:lnSpc>
                <a:spcPct val="170000"/>
              </a:lnSpc>
              <a:buNone/>
            </a:pPr>
            <a:br>
              <a:rPr lang="en-US" sz="2000" i="1" dirty="0">
                <a:latin typeface="Arial" panose="020B0604020202020204" pitchFamily="34" charset="0"/>
                <a:cs typeface="Arial" panose="020B0604020202020204" pitchFamily="34" charset="0"/>
              </a:rPr>
            </a:br>
            <a:r>
              <a:rPr lang="en-US" sz="2000" i="1" dirty="0">
                <a:latin typeface="Arial" panose="020B0604020202020204" pitchFamily="34" charset="0"/>
                <a:cs typeface="Arial" panose="020B0604020202020204" pitchFamily="34" charset="0"/>
              </a:rPr>
              <a:t>"Every year, we invest. What society does not understand, is that agricultural generates enormously, it creates a flow of money [...] The producer may have a little margin down there, but the equipment, and buying used equipment, we reinvest, it's incredible [...] You know I’ll have a three hundred thousand to invest, it's money that goes directly to work nearby, like to electricians ... You know, the local economy." </a:t>
            </a:r>
          </a:p>
          <a:p>
            <a:pPr marL="0" indent="0">
              <a:buNone/>
            </a:pPr>
            <a:r>
              <a:rPr lang="en-US" sz="2000" dirty="0"/>
              <a:t>																</a:t>
            </a:r>
            <a:r>
              <a:rPr lang="en-US" sz="2000" b="1" dirty="0"/>
              <a:t>Hog producer*</a:t>
            </a:r>
          </a:p>
          <a:p>
            <a:pPr marL="0" indent="0">
              <a:buNone/>
            </a:pPr>
            <a:endParaRPr lang="en-US" sz="2000" b="1" dirty="0"/>
          </a:p>
          <a:p>
            <a:pPr marL="0" indent="0">
              <a:buNone/>
            </a:pPr>
            <a:r>
              <a:rPr lang="fr-FR" sz="2000" b="1" dirty="0"/>
              <a:t>*Translation </a:t>
            </a:r>
            <a:r>
              <a:rPr lang="fr-FR" sz="2000" b="1" dirty="0" err="1"/>
              <a:t>from</a:t>
            </a:r>
            <a:r>
              <a:rPr lang="fr-FR" sz="2000" b="1" dirty="0"/>
              <a:t> French </a:t>
            </a:r>
            <a:r>
              <a:rPr lang="fr-FR" sz="2000" b="1" dirty="0" err="1"/>
              <a:t>quote</a:t>
            </a:r>
            <a:r>
              <a:rPr lang="fr-FR" sz="2000" b="1" dirty="0"/>
              <a:t>	</a:t>
            </a:r>
            <a:r>
              <a:rPr lang="fr-FR" sz="2000" dirty="0"/>
              <a:t>													</a:t>
            </a:r>
            <a:endParaRPr lang="fr-CA" sz="2000" dirty="0"/>
          </a:p>
        </p:txBody>
      </p:sp>
      <p:pic>
        <p:nvPicPr>
          <p:cNvPr id="4" name="Picture 2" descr="Université laval&#10;">
            <a:extLst>
              <a:ext uri="{FF2B5EF4-FFF2-40B4-BE49-F238E27FC236}">
                <a16:creationId xmlns:a16="http://schemas.microsoft.com/office/drawing/2014/main" id="{D6F8CE6F-E226-4ADB-9421-E563FBC7514B}"/>
              </a:ext>
            </a:extLst>
          </p:cNvPr>
          <p:cNvPicPr>
            <a:picLocks noChangeAspect="1" noChangeArrowheads="1"/>
          </p:cNvPicPr>
          <p:nvPr>
            <p:custDataLst>
              <p:tags r:id="rId2"/>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66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CD37E1-5A1B-46F7-AF29-8576D129D61F}"/>
              </a:ext>
            </a:extLst>
          </p:cNvPr>
          <p:cNvSpPr>
            <a:spLocks noGrp="1"/>
          </p:cNvSpPr>
          <p:nvPr>
            <p:ph type="title"/>
            <p:custDataLst>
              <p:tags r:id="rId1"/>
            </p:custDataLst>
          </p:nvPr>
        </p:nvSpPr>
        <p:spPr/>
        <p:txBody>
          <a:bodyPr>
            <a:normAutofit fontScale="90000"/>
          </a:bodyPr>
          <a:lstStyle/>
          <a:p>
            <a:r>
              <a:rPr lang="en-CA" dirty="0"/>
              <a:t>Supply managed farms contribute more on the basis of Farm Cash Receipts</a:t>
            </a:r>
            <a:br>
              <a:rPr lang="en-US" dirty="0"/>
            </a:br>
            <a:endParaRPr lang="fr-CA" dirty="0"/>
          </a:p>
        </p:txBody>
      </p:sp>
      <p:sp>
        <p:nvSpPr>
          <p:cNvPr id="3" name="Espace réservé du contenu 2">
            <a:extLst>
              <a:ext uri="{FF2B5EF4-FFF2-40B4-BE49-F238E27FC236}">
                <a16:creationId xmlns:a16="http://schemas.microsoft.com/office/drawing/2014/main" id="{20C03837-DD50-4A07-8E27-52BDB555EAE5}"/>
              </a:ext>
            </a:extLst>
          </p:cNvPr>
          <p:cNvSpPr>
            <a:spLocks noGrp="1"/>
          </p:cNvSpPr>
          <p:nvPr>
            <p:ph idx="1"/>
            <p:custDataLst>
              <p:tags r:id="rId2"/>
            </p:custDataLst>
          </p:nvPr>
        </p:nvSpPr>
        <p:spPr/>
        <p:txBody>
          <a:bodyPr/>
          <a:lstStyle/>
          <a:p>
            <a:pPr marL="0" indent="0">
              <a:buNone/>
            </a:pPr>
            <a:r>
              <a:rPr lang="en-US" dirty="0"/>
              <a:t> Supply managed farms represent 20 % of farm cash receipts of the</a:t>
            </a:r>
          </a:p>
          <a:p>
            <a:pPr marL="0" indent="0">
              <a:buNone/>
            </a:pPr>
            <a:r>
              <a:rPr lang="fr-CA" dirty="0"/>
              <a:t>six </a:t>
            </a:r>
            <a:r>
              <a:rPr lang="fr-CA" dirty="0" err="1"/>
              <a:t>sectors</a:t>
            </a:r>
            <a:r>
              <a:rPr lang="fr-CA" dirty="0"/>
              <a:t> </a:t>
            </a:r>
            <a:r>
              <a:rPr lang="fr-CA" dirty="0" err="1"/>
              <a:t>studied</a:t>
            </a:r>
            <a:r>
              <a:rPr lang="fr-CA" dirty="0"/>
              <a:t>.</a:t>
            </a:r>
          </a:p>
          <a:p>
            <a:pPr marL="0" indent="0">
              <a:buNone/>
            </a:pPr>
            <a:r>
              <a:rPr lang="fr-CA" b="1" dirty="0" err="1"/>
              <a:t>However</a:t>
            </a:r>
            <a:r>
              <a:rPr lang="fr-CA" b="1" dirty="0"/>
              <a:t> – »</a:t>
            </a:r>
            <a:r>
              <a:rPr lang="en-US" b="1" dirty="0"/>
              <a:t> </a:t>
            </a:r>
          </a:p>
          <a:p>
            <a:pPr lvl="2"/>
            <a:r>
              <a:rPr lang="en-US" sz="2400" dirty="0"/>
              <a:t>25% of on-farm investments</a:t>
            </a:r>
          </a:p>
          <a:p>
            <a:pPr lvl="2"/>
            <a:r>
              <a:rPr lang="en-US" sz="2400" dirty="0"/>
              <a:t>30% of jobs created</a:t>
            </a:r>
          </a:p>
          <a:p>
            <a:pPr lvl="2"/>
            <a:r>
              <a:rPr lang="en-US" sz="2400" dirty="0"/>
              <a:t>28% of GDP</a:t>
            </a:r>
          </a:p>
        </p:txBody>
      </p:sp>
      <p:pic>
        <p:nvPicPr>
          <p:cNvPr id="4" name="Picture 2" descr="Université laval&#10;">
            <a:extLst>
              <a:ext uri="{FF2B5EF4-FFF2-40B4-BE49-F238E27FC236}">
                <a16:creationId xmlns:a16="http://schemas.microsoft.com/office/drawing/2014/main" id="{5E796EB1-2EF4-4DF7-8EC3-E796CBD096CC}"/>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025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3CCAE8-97BD-4D2D-8BA3-68855765F582}"/>
              </a:ext>
            </a:extLst>
          </p:cNvPr>
          <p:cNvSpPr>
            <a:spLocks noGrp="1"/>
          </p:cNvSpPr>
          <p:nvPr>
            <p:ph type="title"/>
            <p:custDataLst>
              <p:tags r:id="rId1"/>
            </p:custDataLst>
          </p:nvPr>
        </p:nvSpPr>
        <p:spPr/>
        <p:txBody>
          <a:bodyPr/>
          <a:lstStyle/>
          <a:p>
            <a:r>
              <a:rPr lang="fr-CA" dirty="0"/>
              <a:t>The </a:t>
            </a:r>
            <a:r>
              <a:rPr lang="fr-CA" dirty="0" err="1"/>
              <a:t>benefits</a:t>
            </a:r>
            <a:r>
              <a:rPr lang="fr-CA" dirty="0"/>
              <a:t> of </a:t>
            </a:r>
            <a:r>
              <a:rPr lang="fr-CA" dirty="0" err="1"/>
              <a:t>stability</a:t>
            </a:r>
            <a:endParaRPr lang="fr-CA" dirty="0"/>
          </a:p>
        </p:txBody>
      </p:sp>
      <p:sp>
        <p:nvSpPr>
          <p:cNvPr id="3" name="Espace réservé du contenu 2">
            <a:extLst>
              <a:ext uri="{FF2B5EF4-FFF2-40B4-BE49-F238E27FC236}">
                <a16:creationId xmlns:a16="http://schemas.microsoft.com/office/drawing/2014/main" id="{D82E4D6E-08FC-44EE-8B3A-3C4D67C9B8DE}"/>
              </a:ext>
            </a:extLst>
          </p:cNvPr>
          <p:cNvSpPr>
            <a:spLocks noGrp="1"/>
          </p:cNvSpPr>
          <p:nvPr>
            <p:ph idx="1"/>
            <p:custDataLst>
              <p:tags r:id="rId2"/>
            </p:custDataLst>
          </p:nvPr>
        </p:nvSpPr>
        <p:spPr/>
        <p:txBody>
          <a:bodyPr>
            <a:normAutofit/>
          </a:bodyPr>
          <a:lstStyle/>
          <a:p>
            <a:pPr>
              <a:lnSpc>
                <a:spcPct val="150000"/>
              </a:lnSpc>
            </a:pPr>
            <a:r>
              <a:rPr lang="en-US" dirty="0"/>
              <a:t>These investments </a:t>
            </a:r>
            <a:r>
              <a:rPr lang="en-US" b="1" dirty="0"/>
              <a:t>do not include </a:t>
            </a:r>
            <a:r>
              <a:rPr lang="en-US" dirty="0"/>
              <a:t>the purchase of quota. It therefore seems that despite the additional cost associated with the supply management (quota) the stability creates a favorable environment for on-farm investment.</a:t>
            </a:r>
          </a:p>
          <a:p>
            <a:endParaRPr lang="fr-CA" dirty="0"/>
          </a:p>
        </p:txBody>
      </p:sp>
      <p:pic>
        <p:nvPicPr>
          <p:cNvPr id="4" name="Picture 2" descr="Université laval&#10;">
            <a:extLst>
              <a:ext uri="{FF2B5EF4-FFF2-40B4-BE49-F238E27FC236}">
                <a16:creationId xmlns:a16="http://schemas.microsoft.com/office/drawing/2014/main" id="{308A9833-3327-4190-86DA-1265D7ED5F91}"/>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824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720315-A52D-4525-BF51-DB1F21BA43CC}"/>
              </a:ext>
            </a:extLst>
          </p:cNvPr>
          <p:cNvSpPr>
            <a:spLocks noGrp="1"/>
          </p:cNvSpPr>
          <p:nvPr>
            <p:ph type="title"/>
            <p:custDataLst>
              <p:tags r:id="rId1"/>
            </p:custDataLst>
          </p:nvPr>
        </p:nvSpPr>
        <p:spPr/>
        <p:txBody>
          <a:bodyPr/>
          <a:lstStyle/>
          <a:p>
            <a:r>
              <a:rPr lang="fr-CA" dirty="0"/>
              <a:t>The </a:t>
            </a:r>
            <a:r>
              <a:rPr lang="fr-CA" dirty="0" err="1"/>
              <a:t>benefits</a:t>
            </a:r>
            <a:r>
              <a:rPr lang="fr-CA" dirty="0"/>
              <a:t> of </a:t>
            </a:r>
            <a:r>
              <a:rPr lang="fr-CA" dirty="0" err="1"/>
              <a:t>stability</a:t>
            </a:r>
            <a:endParaRPr lang="fr-CA" dirty="0"/>
          </a:p>
        </p:txBody>
      </p:sp>
      <p:sp>
        <p:nvSpPr>
          <p:cNvPr id="3" name="Espace réservé du contenu 2">
            <a:extLst>
              <a:ext uri="{FF2B5EF4-FFF2-40B4-BE49-F238E27FC236}">
                <a16:creationId xmlns:a16="http://schemas.microsoft.com/office/drawing/2014/main" id="{2390F975-D118-4291-89D2-322BD2B7817B}"/>
              </a:ext>
            </a:extLst>
          </p:cNvPr>
          <p:cNvSpPr>
            <a:spLocks noGrp="1"/>
          </p:cNvSpPr>
          <p:nvPr>
            <p:ph idx="1"/>
            <p:custDataLst>
              <p:tags r:id="rId2"/>
            </p:custDataLst>
          </p:nvPr>
        </p:nvSpPr>
        <p:spPr/>
        <p:txBody>
          <a:bodyPr/>
          <a:lstStyle/>
          <a:p>
            <a:pPr>
              <a:lnSpc>
                <a:spcPct val="150000"/>
              </a:lnSpc>
            </a:pPr>
            <a:r>
              <a:rPr lang="en-US" dirty="0"/>
              <a:t>This stability makes it possible to </a:t>
            </a:r>
            <a:r>
              <a:rPr lang="en-US" b="1" dirty="0"/>
              <a:t>maintain service infrastructures </a:t>
            </a:r>
            <a:r>
              <a:rPr lang="en-US" dirty="0"/>
              <a:t>during periods of downward cycles of other productions not under supply management.</a:t>
            </a:r>
            <a:endParaRPr lang="fr-CA" dirty="0"/>
          </a:p>
        </p:txBody>
      </p:sp>
      <p:pic>
        <p:nvPicPr>
          <p:cNvPr id="4" name="Picture 2" descr="Université laval&#10;">
            <a:extLst>
              <a:ext uri="{FF2B5EF4-FFF2-40B4-BE49-F238E27FC236}">
                <a16:creationId xmlns:a16="http://schemas.microsoft.com/office/drawing/2014/main" id="{982A6F33-AEF5-4EBD-82A3-72DAFBAC1AEE}"/>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750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7EAF8CA-8BC2-4E5A-9BF3-14FAFECB337B}"/>
              </a:ext>
            </a:extLst>
          </p:cNvPr>
          <p:cNvPicPr>
            <a:picLocks noChangeAspect="1"/>
          </p:cNvPicPr>
          <p:nvPr>
            <p:custDataLst>
              <p:tags r:id="rId1"/>
            </p:custDataLst>
          </p:nvPr>
        </p:nvPicPr>
        <p:blipFill>
          <a:blip r:embed="rId4"/>
          <a:stretch>
            <a:fillRect/>
          </a:stretch>
        </p:blipFill>
        <p:spPr>
          <a:xfrm>
            <a:off x="2932254" y="199125"/>
            <a:ext cx="6327491" cy="6459749"/>
          </a:xfrm>
          <a:prstGeom prst="rect">
            <a:avLst/>
          </a:prstGeom>
        </p:spPr>
      </p:pic>
      <p:pic>
        <p:nvPicPr>
          <p:cNvPr id="3" name="Picture 2" descr="Université laval&#10;">
            <a:extLst>
              <a:ext uri="{FF2B5EF4-FFF2-40B4-BE49-F238E27FC236}">
                <a16:creationId xmlns:a16="http://schemas.microsoft.com/office/drawing/2014/main" id="{0B579B96-D97D-43EF-9004-C04E427EE8BE}"/>
              </a:ext>
            </a:extLst>
          </p:cNvPr>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0364049" y="6098208"/>
            <a:ext cx="1827951" cy="759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46212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Jaune">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Parallax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TM03457496[[fn=Parallaxe]]</Template>
  <TotalTime>1000</TotalTime>
  <Words>546</Words>
  <Application>Microsoft Office PowerPoint</Application>
  <PresentationFormat>Grand écran</PresentationFormat>
  <Paragraphs>78</Paragraphs>
  <Slides>21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21</vt:i4>
      </vt:variant>
    </vt:vector>
  </HeadingPairs>
  <TitlesOfParts>
    <vt:vector size="25" baseType="lpstr">
      <vt:lpstr>Arial</vt:lpstr>
      <vt:lpstr>Arial</vt:lpstr>
      <vt:lpstr>Corbel</vt:lpstr>
      <vt:lpstr>Parallaxe</vt:lpstr>
      <vt:lpstr>Supply Management: Strengthening Canada’s rural economies</vt:lpstr>
      <vt:lpstr>About this presentation</vt:lpstr>
      <vt:lpstr>Study parameters</vt:lpstr>
      <vt:lpstr>Benefits of on-farm investments</vt:lpstr>
      <vt:lpstr>Présentation PowerPoint</vt:lpstr>
      <vt:lpstr>Supply managed farms contribute more on the basis of Farm Cash Receipts </vt:lpstr>
      <vt:lpstr>The benefits of stability</vt:lpstr>
      <vt:lpstr>The benefits of stability</vt:lpstr>
      <vt:lpstr>Présentation PowerPoint</vt:lpstr>
      <vt:lpstr>Présentation PowerPoint</vt:lpstr>
      <vt:lpstr>Présentation PowerPoint</vt:lpstr>
      <vt:lpstr> </vt:lpstr>
      <vt:lpstr>The impact on rural communities are significant </vt:lpstr>
      <vt:lpstr>Relative contribution to rural economies</vt:lpstr>
      <vt:lpstr>Conclusion</vt:lpstr>
      <vt:lpstr>Conclusion</vt:lpstr>
      <vt:lpstr>Conclusion</vt:lpstr>
      <vt:lpstr>Annexe </vt:lpstr>
      <vt:lpstr>Annexe</vt:lpstr>
      <vt:lpstr>Annexe</vt:lpstr>
      <vt:lpstr>Annexe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Stéphane Bergeron</dc:creator>
  <cp:lastModifiedBy>Stéphane Bergeron</cp:lastModifiedBy>
  <cp:revision>39</cp:revision>
  <dcterms:created xsi:type="dcterms:W3CDTF">2019-05-27T15:06:21Z</dcterms:created>
  <dcterms:modified xsi:type="dcterms:W3CDTF">2019-05-30T20:40:58Z</dcterms:modified>
</cp:coreProperties>
</file>