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79" r:id="rId3"/>
    <p:sldId id="257" r:id="rId4"/>
    <p:sldId id="258" r:id="rId5"/>
    <p:sldId id="269" r:id="rId6"/>
    <p:sldId id="259" r:id="rId7"/>
    <p:sldId id="267" r:id="rId8"/>
    <p:sldId id="276" r:id="rId9"/>
    <p:sldId id="260" r:id="rId10"/>
    <p:sldId id="278" r:id="rId11"/>
    <p:sldId id="261" r:id="rId12"/>
    <p:sldId id="266" r:id="rId13"/>
    <p:sldId id="262" r:id="rId14"/>
    <p:sldId id="263" r:id="rId15"/>
    <p:sldId id="264" r:id="rId16"/>
    <p:sldId id="277" r:id="rId17"/>
    <p:sldId id="268" r:id="rId18"/>
    <p:sldId id="270" r:id="rId19"/>
    <p:sldId id="271"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ber191\Dropbox\retomb&#233;e%20gestion%20de%20l'offre\retomb&#233;e%20par%20provinc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tber191\Dropbox\retomb&#233;e%20gestion%20de%20l'offre\retomb&#233;e%20par%20provi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baseline="0" dirty="0" err="1"/>
              <a:t>Emplois</a:t>
            </a:r>
            <a:r>
              <a:rPr lang="en-US" sz="2000" baseline="0" dirty="0"/>
              <a:t> </a:t>
            </a:r>
            <a:r>
              <a:rPr lang="en-US" sz="2000" baseline="0" dirty="0" err="1"/>
              <a:t>générés</a:t>
            </a:r>
            <a:r>
              <a:rPr lang="en-US" sz="2000" baseline="0" dirty="0"/>
              <a:t> par </a:t>
            </a:r>
            <a:r>
              <a:rPr lang="en-US" sz="2000" baseline="0" dirty="0" err="1"/>
              <a:t>l'investissement</a:t>
            </a:r>
            <a:r>
              <a:rPr lang="en-US" sz="2000" baseline="0" dirty="0"/>
              <a:t> sur la </a:t>
            </a:r>
            <a:r>
              <a:rPr lang="en-US" sz="2000" baseline="0" dirty="0" err="1"/>
              <a:t>ferme</a:t>
            </a:r>
            <a:r>
              <a:rPr lang="en-US" sz="2000" baseline="0" dirty="0"/>
              <a:t> 2015 (</a:t>
            </a:r>
            <a:r>
              <a:rPr lang="en-US" sz="2000" baseline="0" dirty="0" err="1"/>
              <a:t>nbr</a:t>
            </a:r>
            <a:r>
              <a:rPr lang="en-US" sz="2000" baseline="0" dirty="0"/>
              <a:t> </a:t>
            </a:r>
            <a:r>
              <a:rPr lang="en-US" sz="2000" baseline="0" dirty="0" err="1"/>
              <a:t>d’emploi</a:t>
            </a:r>
            <a:r>
              <a:rPr lang="en-US" sz="2000" baseline="0" dirty="0"/>
              <a:t> par </a:t>
            </a:r>
            <a:r>
              <a:rPr lang="en-US" sz="2000" baseline="0" dirty="0" err="1"/>
              <a:t>ferme</a:t>
            </a:r>
            <a:r>
              <a:rPr lang="en-US" sz="2000" baseline="0" dirty="0"/>
              <a:t>)</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fr-FR"/>
        </a:p>
      </c:txPr>
    </c:title>
    <c:autoTitleDeleted val="0"/>
    <c:plotArea>
      <c:layout/>
      <c:barChart>
        <c:barDir val="col"/>
        <c:grouping val="clustered"/>
        <c:varyColors val="0"/>
        <c:ser>
          <c:idx val="0"/>
          <c:order val="0"/>
          <c:tx>
            <c:strRef>
              <c:f>'Tables-English'!$M$42:$M$43</c:f>
              <c:strCache>
                <c:ptCount val="2"/>
                <c:pt idx="1">
                  <c:v>Gestion de l'offre</c:v>
                </c:pt>
              </c:strCache>
            </c:strRef>
          </c:tx>
          <c:spPr>
            <a:solidFill>
              <a:srgbClr val="FFC000"/>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'Tables-English'!$L$44:$L$49</c:f>
              <c:strCache>
                <c:ptCount val="6"/>
                <c:pt idx="0">
                  <c:v>Atlantique</c:v>
                </c:pt>
                <c:pt idx="1">
                  <c:v>Québec</c:v>
                </c:pt>
                <c:pt idx="2">
                  <c:v>Ontario</c:v>
                </c:pt>
                <c:pt idx="3">
                  <c:v>Prairie</c:v>
                </c:pt>
                <c:pt idx="4">
                  <c:v>BC</c:v>
                </c:pt>
                <c:pt idx="5">
                  <c:v>Canada</c:v>
                </c:pt>
              </c:strCache>
            </c:strRef>
          </c:cat>
          <c:val>
            <c:numRef>
              <c:f>'Tables-English'!$M$44:$M$49</c:f>
              <c:numCache>
                <c:formatCode>0.0</c:formatCode>
                <c:ptCount val="6"/>
                <c:pt idx="0">
                  <c:v>1.1808063465577596</c:v>
                </c:pt>
                <c:pt idx="1">
                  <c:v>1.7752410729779722</c:v>
                </c:pt>
                <c:pt idx="2">
                  <c:v>2.1067497033268103</c:v>
                </c:pt>
                <c:pt idx="3">
                  <c:v>1.6431741872863976</c:v>
                </c:pt>
                <c:pt idx="4">
                  <c:v>1.1980364387692308</c:v>
                </c:pt>
                <c:pt idx="5">
                  <c:v>1.7790551131245838</c:v>
                </c:pt>
              </c:numCache>
            </c:numRef>
          </c:val>
          <c:extLst>
            <c:ext xmlns:c16="http://schemas.microsoft.com/office/drawing/2014/chart" uri="{C3380CC4-5D6E-409C-BE32-E72D297353CC}">
              <c16:uniqueId val="{00000000-D567-4989-9D6C-53CC6D437355}"/>
            </c:ext>
          </c:extLst>
        </c:ser>
        <c:ser>
          <c:idx val="1"/>
          <c:order val="1"/>
          <c:tx>
            <c:strRef>
              <c:f>'Tables-English'!$N$42:$N$43</c:f>
              <c:strCache>
                <c:ptCount val="2"/>
                <c:pt idx="1">
                  <c:v>Non gestion de l'offre</c:v>
                </c:pt>
              </c:strCache>
            </c:strRef>
          </c:tx>
          <c:spPr>
            <a:solidFill>
              <a:schemeClr val="tx1">
                <a:lumMod val="50000"/>
                <a:lumOff val="50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'Tables-English'!$L$44:$L$49</c:f>
              <c:strCache>
                <c:ptCount val="6"/>
                <c:pt idx="0">
                  <c:v>Atlantique</c:v>
                </c:pt>
                <c:pt idx="1">
                  <c:v>Québec</c:v>
                </c:pt>
                <c:pt idx="2">
                  <c:v>Ontario</c:v>
                </c:pt>
                <c:pt idx="3">
                  <c:v>Prairie</c:v>
                </c:pt>
                <c:pt idx="4">
                  <c:v>BC</c:v>
                </c:pt>
                <c:pt idx="5">
                  <c:v>Canada</c:v>
                </c:pt>
              </c:strCache>
            </c:strRef>
          </c:cat>
          <c:val>
            <c:numRef>
              <c:f>'Tables-English'!$N$44:$N$49</c:f>
              <c:numCache>
                <c:formatCode>0.0</c:formatCode>
                <c:ptCount val="6"/>
                <c:pt idx="0">
                  <c:v>0.44129648290598289</c:v>
                </c:pt>
                <c:pt idx="1">
                  <c:v>0.61494820679853135</c:v>
                </c:pt>
                <c:pt idx="2">
                  <c:v>0.60215799779036594</c:v>
                </c:pt>
                <c:pt idx="3">
                  <c:v>0.58173828289604379</c:v>
                </c:pt>
                <c:pt idx="4">
                  <c:v>1.12004930321648</c:v>
                </c:pt>
                <c:pt idx="5">
                  <c:v>0.60227968396721177</c:v>
                </c:pt>
              </c:numCache>
            </c:numRef>
          </c:val>
          <c:extLst>
            <c:ext xmlns:c16="http://schemas.microsoft.com/office/drawing/2014/chart" uri="{C3380CC4-5D6E-409C-BE32-E72D297353CC}">
              <c16:uniqueId val="{00000001-D567-4989-9D6C-53CC6D437355}"/>
            </c:ext>
          </c:extLst>
        </c:ser>
        <c:dLbls>
          <c:dLblPos val="outEnd"/>
          <c:showLegendKey val="0"/>
          <c:showVal val="1"/>
          <c:showCatName val="0"/>
          <c:showSerName val="0"/>
          <c:showPercent val="0"/>
          <c:showBubbleSize val="0"/>
        </c:dLbls>
        <c:gapWidth val="100"/>
        <c:overlap val="-24"/>
        <c:axId val="479518864"/>
        <c:axId val="479515584"/>
      </c:barChart>
      <c:catAx>
        <c:axId val="4795188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fr-FR"/>
          </a:p>
        </c:txPr>
        <c:crossAx val="479515584"/>
        <c:crosses val="autoZero"/>
        <c:auto val="1"/>
        <c:lblAlgn val="ctr"/>
        <c:lblOffset val="100"/>
        <c:noMultiLvlLbl val="0"/>
      </c:catAx>
      <c:valAx>
        <c:axId val="479515584"/>
        <c:scaling>
          <c:orientation val="minMax"/>
        </c:scaling>
        <c:delete val="0"/>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fr-FR"/>
          </a:p>
        </c:txPr>
        <c:crossAx val="47951886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fr-FR"/>
          </a:p>
        </c:txPr>
      </c:legendEntry>
      <c:legendEntry>
        <c:idx val="1"/>
        <c:txPr>
          <a:bodyPr rot="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fr-FR"/>
          </a:p>
        </c:txPr>
      </c:legendEntry>
      <c:layout>
        <c:manualLayout>
          <c:xMode val="edge"/>
          <c:yMode val="edge"/>
          <c:x val="0.11561719214826517"/>
          <c:y val="0.87812469857290043"/>
          <c:w val="0.78130012467066068"/>
          <c:h val="0.121875301427099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fr-CA" sz="2000" baseline="0" dirty="0">
                <a:solidFill>
                  <a:schemeClr val="tx1"/>
                </a:solidFill>
              </a:rPr>
              <a:t>PIB généré par les investissements sur les fermes 2015</a:t>
            </a:r>
          </a:p>
          <a:p>
            <a:pPr>
              <a:defRPr sz="2000"/>
            </a:pPr>
            <a:r>
              <a:rPr lang="fr-CA" sz="2000" baseline="0" dirty="0">
                <a:solidFill>
                  <a:schemeClr val="tx1"/>
                </a:solidFill>
              </a:rPr>
              <a:t>(millions de dollars)</a:t>
            </a:r>
          </a:p>
        </c:rich>
      </c:tx>
      <c:layout>
        <c:manualLayout>
          <c:xMode val="edge"/>
          <c:yMode val="edge"/>
          <c:x val="0.11381381872720456"/>
          <c:y val="0"/>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fr-FR"/>
        </a:p>
      </c:txPr>
    </c:title>
    <c:autoTitleDeleted val="0"/>
    <c:plotArea>
      <c:layout/>
      <c:barChart>
        <c:barDir val="col"/>
        <c:grouping val="clustered"/>
        <c:varyColors val="0"/>
        <c:ser>
          <c:idx val="0"/>
          <c:order val="0"/>
          <c:tx>
            <c:strRef>
              <c:f>'Tables-English'!$M$51</c:f>
              <c:strCache>
                <c:ptCount val="1"/>
                <c:pt idx="0">
                  <c:v>Gestion de l'offre</c:v>
                </c:pt>
              </c:strCache>
            </c:strRef>
          </c:tx>
          <c:spPr>
            <a:solidFill>
              <a:srgbClr val="FFC000"/>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'Tables-English'!$L$52:$L$57</c:f>
              <c:strCache>
                <c:ptCount val="6"/>
                <c:pt idx="0">
                  <c:v>Atlantique</c:v>
                </c:pt>
                <c:pt idx="1">
                  <c:v>Québec</c:v>
                </c:pt>
                <c:pt idx="2">
                  <c:v>Ontario</c:v>
                </c:pt>
                <c:pt idx="3">
                  <c:v>Prairie</c:v>
                </c:pt>
                <c:pt idx="4">
                  <c:v>BC</c:v>
                </c:pt>
                <c:pt idx="5">
                  <c:v>Canada</c:v>
                </c:pt>
              </c:strCache>
            </c:strRef>
          </c:cat>
          <c:val>
            <c:numRef>
              <c:f>'Tables-English'!$M$52:$M$57</c:f>
              <c:numCache>
                <c:formatCode>0.00</c:formatCode>
                <c:ptCount val="6"/>
                <c:pt idx="0">
                  <c:v>0.10192787047841308</c:v>
                </c:pt>
                <c:pt idx="1">
                  <c:v>0.15384427711451151</c:v>
                </c:pt>
                <c:pt idx="2">
                  <c:v>0.19731826927592955</c:v>
                </c:pt>
                <c:pt idx="3">
                  <c:v>0.18691955365686944</c:v>
                </c:pt>
                <c:pt idx="4">
                  <c:v>0.10945070953846155</c:v>
                </c:pt>
                <c:pt idx="5">
                  <c:v>0.16415339966688874</c:v>
                </c:pt>
              </c:numCache>
            </c:numRef>
          </c:val>
          <c:extLst>
            <c:ext xmlns:c16="http://schemas.microsoft.com/office/drawing/2014/chart" uri="{C3380CC4-5D6E-409C-BE32-E72D297353CC}">
              <c16:uniqueId val="{00000000-07E3-4E7C-A147-FF732C0D3CBB}"/>
            </c:ext>
          </c:extLst>
        </c:ser>
        <c:ser>
          <c:idx val="1"/>
          <c:order val="1"/>
          <c:tx>
            <c:strRef>
              <c:f>'Tables-English'!$N$51</c:f>
              <c:strCache>
                <c:ptCount val="1"/>
                <c:pt idx="0">
                  <c:v>Non gestion de l'offre</c:v>
                </c:pt>
              </c:strCache>
            </c:strRef>
          </c:tx>
          <c:spPr>
            <a:solidFill>
              <a:schemeClr val="tx1">
                <a:lumMod val="50000"/>
                <a:lumOff val="50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'Tables-English'!$L$52:$L$57</c:f>
              <c:strCache>
                <c:ptCount val="6"/>
                <c:pt idx="0">
                  <c:v>Atlantique</c:v>
                </c:pt>
                <c:pt idx="1">
                  <c:v>Québec</c:v>
                </c:pt>
                <c:pt idx="2">
                  <c:v>Ontario</c:v>
                </c:pt>
                <c:pt idx="3">
                  <c:v>Prairie</c:v>
                </c:pt>
                <c:pt idx="4">
                  <c:v>BC</c:v>
                </c:pt>
                <c:pt idx="5">
                  <c:v>Canada</c:v>
                </c:pt>
              </c:strCache>
            </c:strRef>
          </c:cat>
          <c:val>
            <c:numRef>
              <c:f>'Tables-English'!$N$52:$N$57</c:f>
              <c:numCache>
                <c:formatCode>0.00</c:formatCode>
                <c:ptCount val="6"/>
                <c:pt idx="0">
                  <c:v>4.2362068376068374E-2</c:v>
                </c:pt>
                <c:pt idx="1">
                  <c:v>5.4477033992656645E-2</c:v>
                </c:pt>
                <c:pt idx="2">
                  <c:v>5.7357698364870841E-2</c:v>
                </c:pt>
                <c:pt idx="3">
                  <c:v>6.1570873978087137E-2</c:v>
                </c:pt>
                <c:pt idx="4">
                  <c:v>9.9526616552222627E-2</c:v>
                </c:pt>
                <c:pt idx="5">
                  <c:v>6.0765305495124503E-2</c:v>
                </c:pt>
              </c:numCache>
            </c:numRef>
          </c:val>
          <c:extLst>
            <c:ext xmlns:c16="http://schemas.microsoft.com/office/drawing/2014/chart" uri="{C3380CC4-5D6E-409C-BE32-E72D297353CC}">
              <c16:uniqueId val="{00000001-07E3-4E7C-A147-FF732C0D3CBB}"/>
            </c:ext>
          </c:extLst>
        </c:ser>
        <c:dLbls>
          <c:dLblPos val="outEnd"/>
          <c:showLegendKey val="0"/>
          <c:showVal val="1"/>
          <c:showCatName val="0"/>
          <c:showSerName val="0"/>
          <c:showPercent val="0"/>
          <c:showBubbleSize val="0"/>
        </c:dLbls>
        <c:gapWidth val="100"/>
        <c:overlap val="-24"/>
        <c:axId val="675916928"/>
        <c:axId val="675921520"/>
      </c:barChart>
      <c:catAx>
        <c:axId val="6759169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675921520"/>
        <c:crosses val="autoZero"/>
        <c:auto val="1"/>
        <c:lblAlgn val="ctr"/>
        <c:lblOffset val="100"/>
        <c:noMultiLvlLbl val="0"/>
      </c:catAx>
      <c:valAx>
        <c:axId val="675921520"/>
        <c:scaling>
          <c:orientation val="minMax"/>
        </c:scaling>
        <c:delete val="0"/>
        <c:axPos val="l"/>
        <c:majorGridlines>
          <c:spPr>
            <a:ln w="9525" cap="flat" cmpd="sng" algn="ctr">
              <a:solidFill>
                <a:schemeClr val="tx2">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fr-FR"/>
          </a:p>
        </c:txPr>
        <c:crossAx val="67591692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fr-FR"/>
          </a:p>
        </c:txPr>
      </c:legendEntry>
      <c:legendEntry>
        <c:idx val="1"/>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fr-FR"/>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a:xfrm>
            <a:off x="5332412" y="5883275"/>
            <a:ext cx="4324044" cy="365125"/>
          </a:xfrm>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11844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41315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26185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512826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753900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060457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438232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720751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75133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a:xfrm>
            <a:off x="10951856" y="5867131"/>
            <a:ext cx="551167" cy="365125"/>
          </a:xfrm>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57861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7185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1CEAEC-A0AA-4DAF-AA9E-8B67B18A9731}" type="datetimeFigureOut">
              <a:rPr lang="fr-CA" smtClean="0"/>
              <a:t>2019-05-31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9111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71CEAEC-A0AA-4DAF-AA9E-8B67B18A9731}" type="datetimeFigureOut">
              <a:rPr lang="fr-CA" smtClean="0"/>
              <a:t>2019-05-31</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94690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71CEAEC-A0AA-4DAF-AA9E-8B67B18A9731}" type="datetimeFigureOut">
              <a:rPr lang="fr-CA" smtClean="0"/>
              <a:t>2019-05-31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91879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CEAEC-A0AA-4DAF-AA9E-8B67B18A9731}" type="datetimeFigureOut">
              <a:rPr lang="fr-CA" smtClean="0"/>
              <a:t>2019-05-31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66660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5050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71349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71CEAEC-A0AA-4DAF-AA9E-8B67B18A9731}" type="datetimeFigureOut">
              <a:rPr lang="fr-CA" smtClean="0"/>
              <a:t>2019-05-31</a:t>
            </a:fld>
            <a:endParaRPr lang="fr-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9796AC-E89A-4478-B2AB-7E772F2A2696}" type="slidenum">
              <a:rPr lang="fr-CA" smtClean="0"/>
              <a:t>‹N°›</a:t>
            </a:fld>
            <a:endParaRPr lang="fr-CA"/>
          </a:p>
        </p:txBody>
      </p:sp>
    </p:spTree>
    <p:extLst>
      <p:ext uri="{BB962C8B-B14F-4D97-AF65-F5344CB8AC3E}">
        <p14:creationId xmlns:p14="http://schemas.microsoft.com/office/powerpoint/2010/main" val="226260272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chart" Target="../charts/char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2.jpeg"/><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2.jpeg"/><Relationship Id="rId5" Type="http://schemas.openxmlformats.org/officeDocument/2006/relationships/hyperlink" Target="https://cirano.qc.ca/en/summaries/2018RP-12" TargetMode="Externa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0F5A9-ED13-42ED-ABA7-7217B8CBB765}"/>
              </a:ext>
            </a:extLst>
          </p:cNvPr>
          <p:cNvSpPr>
            <a:spLocks noGrp="1"/>
          </p:cNvSpPr>
          <p:nvPr>
            <p:ph type="ctrTitle"/>
            <p:custDataLst>
              <p:tags r:id="rId1"/>
            </p:custDataLst>
          </p:nvPr>
        </p:nvSpPr>
        <p:spPr>
          <a:xfrm>
            <a:off x="1514475" y="1380068"/>
            <a:ext cx="9988548" cy="2616199"/>
          </a:xfrm>
        </p:spPr>
        <p:txBody>
          <a:bodyPr>
            <a:normAutofit fontScale="90000"/>
          </a:bodyPr>
          <a:lstStyle/>
          <a:p>
            <a:r>
              <a:rPr lang="fr-CA" b="1" dirty="0"/>
              <a:t>La gestion de l’offre</a:t>
            </a:r>
            <a:r>
              <a:rPr lang="fr-CA" dirty="0"/>
              <a:t>:</a:t>
            </a:r>
            <a:br>
              <a:rPr lang="fr-CA" dirty="0"/>
            </a:br>
            <a:r>
              <a:rPr lang="fr-CA" dirty="0"/>
              <a:t> Une stabilité pour l’économie rurale du Canada</a:t>
            </a:r>
          </a:p>
        </p:txBody>
      </p:sp>
      <p:sp>
        <p:nvSpPr>
          <p:cNvPr id="3" name="Sous-titre 2">
            <a:extLst>
              <a:ext uri="{FF2B5EF4-FFF2-40B4-BE49-F238E27FC236}">
                <a16:creationId xmlns:a16="http://schemas.microsoft.com/office/drawing/2014/main" id="{17D270C3-04FD-4553-A38E-CFF550EF656E}"/>
              </a:ext>
            </a:extLst>
          </p:cNvPr>
          <p:cNvSpPr>
            <a:spLocks noGrp="1"/>
          </p:cNvSpPr>
          <p:nvPr>
            <p:ph type="subTitle" idx="1"/>
            <p:custDataLst>
              <p:tags r:id="rId2"/>
            </p:custDataLst>
          </p:nvPr>
        </p:nvSpPr>
        <p:spPr/>
        <p:txBody>
          <a:bodyPr/>
          <a:lstStyle/>
          <a:p>
            <a:r>
              <a:rPr lang="fr-CA" dirty="0"/>
              <a:t>Stéphane Bergeron and Maurice Doyon</a:t>
            </a:r>
          </a:p>
          <a:p>
            <a:r>
              <a:rPr lang="fr-CA" dirty="0"/>
              <a:t>Chaire de recherche économique sur l’industrie des </a:t>
            </a:r>
            <a:r>
              <a:rPr lang="fr-CA" dirty="0" err="1"/>
              <a:t>Oeufs</a:t>
            </a:r>
            <a:endParaRPr lang="fr-CA" dirty="0"/>
          </a:p>
        </p:txBody>
      </p:sp>
      <p:pic>
        <p:nvPicPr>
          <p:cNvPr id="5" name="Picture 2" descr="Afficher l'image d'origine">
            <a:extLst>
              <a:ext uri="{FF2B5EF4-FFF2-40B4-BE49-F238E27FC236}">
                <a16:creationId xmlns:a16="http://schemas.microsoft.com/office/drawing/2014/main" id="{0212EFA8-677C-4598-8299-88A4B59110AB}"/>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03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52A36A-ED30-4B1E-BFF4-4C55D9E2EACE}"/>
              </a:ext>
            </a:extLst>
          </p:cNvPr>
          <p:cNvSpPr>
            <a:spLocks noGrp="1"/>
          </p:cNvSpPr>
          <p:nvPr>
            <p:ph idx="1"/>
            <p:custDataLst>
              <p:tags r:id="rId1"/>
            </p:custDataLst>
          </p:nvPr>
        </p:nvSpPr>
        <p:spPr>
          <a:xfrm>
            <a:off x="1727202" y="1047751"/>
            <a:ext cx="10464798" cy="5257800"/>
          </a:xfrm>
        </p:spPr>
        <p:txBody>
          <a:bodyPr>
            <a:noAutofit/>
          </a:bodyPr>
          <a:lstStyle/>
          <a:p>
            <a:pPr marL="0" indent="0">
              <a:lnSpc>
                <a:spcPct val="160000"/>
              </a:lnSpc>
              <a:buNone/>
            </a:pPr>
            <a:r>
              <a:rPr lang="fr-FR" sz="2000" dirty="0"/>
              <a:t>« </a:t>
            </a:r>
            <a:r>
              <a:rPr lang="fr-CA" sz="2000" i="1" dirty="0"/>
              <a:t>Moi, je m’en rends compte par ce que quand j’étais en informatique, j’étais tout seul à aller voir le client. Il y avait moins de fournisseurs. </a:t>
            </a:r>
            <a:r>
              <a:rPr lang="fr-CA" sz="2000" b="1" i="1" dirty="0"/>
              <a:t>Mais dans le domaine laitier</a:t>
            </a:r>
            <a:r>
              <a:rPr lang="fr-CA" sz="2000" i="1" dirty="0"/>
              <a:t>, c’est incroyable. T’as les personnes de la machinerie qui vont passer, souvent le gars de la machinerie va amener un spécialiste de semis pour ajuster la machinerie. T’as le Coop ou les fournisseurs des semences qui passent. T’as tous les spécialistes en alimentation. T’as le vétérinaire. T’as les gens qui ramassent les animaux morts. T’as la collecte de lait. À part les affaires personnelles comme Vidéotron, Bell qui passent. T’as les robots de traite et tous les services qui suivent. Là, on a plusieurs visites qui passent. Moi là, c’est rare que je vais chez un producteur et que je ne croise pas quelqu’un…C’est plusieurs entreprises [de services] qui gravitent autour des entreprises laitières.» </a:t>
            </a:r>
          </a:p>
          <a:p>
            <a:pPr marL="0" indent="0">
              <a:buNone/>
            </a:pPr>
            <a:r>
              <a:rPr lang="fr-CA" b="1" dirty="0"/>
              <a:t>													Fournisseur d’intrants agricoles</a:t>
            </a:r>
          </a:p>
          <a:p>
            <a:endParaRPr lang="fr-CA" dirty="0"/>
          </a:p>
        </p:txBody>
      </p:sp>
    </p:spTree>
    <p:extLst>
      <p:ext uri="{BB962C8B-B14F-4D97-AF65-F5344CB8AC3E}">
        <p14:creationId xmlns:p14="http://schemas.microsoft.com/office/powerpoint/2010/main" val="300205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iversité laval&#10;">
            <a:extLst>
              <a:ext uri="{FF2B5EF4-FFF2-40B4-BE49-F238E27FC236}">
                <a16:creationId xmlns:a16="http://schemas.microsoft.com/office/drawing/2014/main" id="{C191D744-6664-4556-96C8-CFCF296D0155}"/>
              </a:ext>
            </a:extLst>
          </p:cNvPr>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phique 4">
            <a:extLst>
              <a:ext uri="{FF2B5EF4-FFF2-40B4-BE49-F238E27FC236}">
                <a16:creationId xmlns:a16="http://schemas.microsoft.com/office/drawing/2014/main" id="{48B485E6-85A1-42AA-B33F-0B6C8DB95B03}"/>
              </a:ext>
            </a:extLst>
          </p:cNvPr>
          <p:cNvGraphicFramePr>
            <a:graphicFrameLocks/>
          </p:cNvGraphicFramePr>
          <p:nvPr>
            <p:custDataLst>
              <p:tags r:id="rId2"/>
            </p:custDataLst>
            <p:extLst>
              <p:ext uri="{D42A27DB-BD31-4B8C-83A1-F6EECF244321}">
                <p14:modId xmlns:p14="http://schemas.microsoft.com/office/powerpoint/2010/main" val="3625142830"/>
              </p:ext>
            </p:extLst>
          </p:nvPr>
        </p:nvGraphicFramePr>
        <p:xfrm>
          <a:off x="2628900" y="557212"/>
          <a:ext cx="7334250" cy="63960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8055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DADBB-5B36-44BB-B74C-1596AA6DE3E3}"/>
              </a:ext>
            </a:extLst>
          </p:cNvPr>
          <p:cNvSpPr>
            <a:spLocks noGrp="1"/>
          </p:cNvSpPr>
          <p:nvPr>
            <p:ph type="title"/>
            <p:custDataLst>
              <p:tags r:id="rId1"/>
            </p:custDataLst>
          </p:nvPr>
        </p:nvSpPr>
        <p:spPr/>
        <p:txBody>
          <a:bodyPr/>
          <a:lstStyle/>
          <a:p>
            <a:br>
              <a:rPr lang="fr-CA" dirty="0"/>
            </a:br>
            <a:endParaRPr lang="fr-CA" dirty="0"/>
          </a:p>
        </p:txBody>
      </p:sp>
      <p:sp>
        <p:nvSpPr>
          <p:cNvPr id="3" name="Espace réservé du contenu 2">
            <a:extLst>
              <a:ext uri="{FF2B5EF4-FFF2-40B4-BE49-F238E27FC236}">
                <a16:creationId xmlns:a16="http://schemas.microsoft.com/office/drawing/2014/main" id="{49AA822A-6EC0-4D08-AE81-BED9B09CAC42}"/>
              </a:ext>
            </a:extLst>
          </p:cNvPr>
          <p:cNvSpPr>
            <a:spLocks noGrp="1"/>
          </p:cNvSpPr>
          <p:nvPr>
            <p:ph idx="1"/>
            <p:custDataLst>
              <p:tags r:id="rId2"/>
            </p:custDataLst>
          </p:nvPr>
        </p:nvSpPr>
        <p:spPr>
          <a:xfrm>
            <a:off x="1484310" y="1457325"/>
            <a:ext cx="10018713" cy="4010025"/>
          </a:xfrm>
        </p:spPr>
        <p:txBody>
          <a:bodyPr>
            <a:normAutofit fontScale="92500"/>
          </a:bodyPr>
          <a:lstStyle/>
          <a:p>
            <a:pPr marL="0" indent="0">
              <a:lnSpc>
                <a:spcPct val="160000"/>
              </a:lnSpc>
              <a:buNone/>
            </a:pPr>
            <a:r>
              <a:rPr lang="fr-FR" i="1" dirty="0"/>
              <a:t>«Si on regarde les fermes qui ont grossi, c’est plusieurs millions d’investissements. C’est bon pour l’économie [de la municipalité]. Eux autres, ça leur prend plus de machineries, plus d’équipements, ça fait vivre d’autres entreprises dans les alentours. Ça un effet domino. Quand tu investis un million, ça se répartit en différents fournisseurs. Et après t’as le maintien de tout ça. Toute la machinerie à entretenir. Ça vient faire bouger l’économie avec ce que tu investis» </a:t>
            </a:r>
          </a:p>
          <a:p>
            <a:pPr marL="0" indent="0">
              <a:buNone/>
            </a:pPr>
            <a:r>
              <a:rPr lang="fr-FR" dirty="0"/>
              <a:t>														</a:t>
            </a:r>
            <a:r>
              <a:rPr lang="fr-FR" b="1" dirty="0"/>
              <a:t>Autorité municipale</a:t>
            </a:r>
          </a:p>
          <a:p>
            <a:endParaRPr lang="fr-CA" dirty="0"/>
          </a:p>
        </p:txBody>
      </p:sp>
      <p:pic>
        <p:nvPicPr>
          <p:cNvPr id="4" name="Picture 2" descr="Université laval&#10;">
            <a:extLst>
              <a:ext uri="{FF2B5EF4-FFF2-40B4-BE49-F238E27FC236}">
                <a16:creationId xmlns:a16="http://schemas.microsoft.com/office/drawing/2014/main" id="{B4A62A8E-8D5E-4E20-9DC9-81C5971959E2}"/>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01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97E154-7E80-440E-9815-E3205BCE75E9}"/>
              </a:ext>
            </a:extLst>
          </p:cNvPr>
          <p:cNvSpPr>
            <a:spLocks noGrp="1"/>
          </p:cNvSpPr>
          <p:nvPr>
            <p:ph type="title"/>
            <p:custDataLst>
              <p:tags r:id="rId1"/>
            </p:custDataLst>
          </p:nvPr>
        </p:nvSpPr>
        <p:spPr/>
        <p:txBody>
          <a:bodyPr/>
          <a:lstStyle/>
          <a:p>
            <a:r>
              <a:rPr lang="fr-CA" dirty="0"/>
              <a:t>Une contribution importante pour les régions</a:t>
            </a:r>
            <a:br>
              <a:rPr lang="fr-CA" dirty="0"/>
            </a:br>
            <a:endParaRPr lang="fr-CA" dirty="0"/>
          </a:p>
        </p:txBody>
      </p:sp>
      <p:sp>
        <p:nvSpPr>
          <p:cNvPr id="3" name="Espace réservé du contenu 2">
            <a:extLst>
              <a:ext uri="{FF2B5EF4-FFF2-40B4-BE49-F238E27FC236}">
                <a16:creationId xmlns:a16="http://schemas.microsoft.com/office/drawing/2014/main" id="{7BEE2F19-FC4F-4089-BE92-14ACA9134130}"/>
              </a:ext>
            </a:extLst>
          </p:cNvPr>
          <p:cNvSpPr>
            <a:spLocks noGrp="1"/>
          </p:cNvSpPr>
          <p:nvPr>
            <p:ph idx="1"/>
            <p:custDataLst>
              <p:tags r:id="rId2"/>
            </p:custDataLst>
          </p:nvPr>
        </p:nvSpPr>
        <p:spPr>
          <a:xfrm>
            <a:off x="1565590" y="1701798"/>
            <a:ext cx="10018713" cy="4312921"/>
          </a:xfrm>
        </p:spPr>
        <p:txBody>
          <a:bodyPr>
            <a:noAutofit/>
          </a:bodyPr>
          <a:lstStyle/>
          <a:p>
            <a:pPr marL="0" indent="0">
              <a:buNone/>
            </a:pPr>
            <a:r>
              <a:rPr lang="fr-FR" dirty="0"/>
              <a:t>Les économies rurales étant moins importantes que leurs homologues urbains, l’importance relative d’un nouvel emploi dans les zones rurales a un poids différent que celui créé dans les centres urbains.</a:t>
            </a:r>
          </a:p>
          <a:p>
            <a:pPr marL="0" indent="0">
              <a:buNone/>
            </a:pPr>
            <a:endParaRPr lang="fr-FR" dirty="0"/>
          </a:p>
          <a:p>
            <a:pPr marL="0" indent="0">
              <a:buNone/>
            </a:pPr>
            <a:r>
              <a:rPr lang="fr-FR" dirty="0"/>
              <a:t>Exprimer les avantages estimés pour les régions par rapport à l’importance des centres urbains permet de mettre en perspective leur importance.</a:t>
            </a:r>
            <a:endParaRPr lang="fr-CA" dirty="0"/>
          </a:p>
        </p:txBody>
      </p:sp>
      <p:pic>
        <p:nvPicPr>
          <p:cNvPr id="4" name="Picture 2" descr="Université laval&#10;">
            <a:extLst>
              <a:ext uri="{FF2B5EF4-FFF2-40B4-BE49-F238E27FC236}">
                <a16:creationId xmlns:a16="http://schemas.microsoft.com/office/drawing/2014/main" id="{2A38A8AE-6268-4603-B666-F8110E2B85A0}"/>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5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389619-75FB-4A00-A060-1FFAB84E43BA}"/>
              </a:ext>
            </a:extLst>
          </p:cNvPr>
          <p:cNvSpPr>
            <a:spLocks noGrp="1"/>
          </p:cNvSpPr>
          <p:nvPr>
            <p:ph type="title"/>
            <p:custDataLst>
              <p:tags r:id="rId1"/>
            </p:custDataLst>
          </p:nvPr>
        </p:nvSpPr>
        <p:spPr/>
        <p:txBody>
          <a:bodyPr/>
          <a:lstStyle/>
          <a:p>
            <a:r>
              <a:rPr lang="fr-CA" dirty="0"/>
              <a:t>Contribution relative aux économies rurales</a:t>
            </a:r>
          </a:p>
        </p:txBody>
      </p:sp>
      <p:pic>
        <p:nvPicPr>
          <p:cNvPr id="4" name="Espace réservé du contenu 3">
            <a:extLst>
              <a:ext uri="{FF2B5EF4-FFF2-40B4-BE49-F238E27FC236}">
                <a16:creationId xmlns:a16="http://schemas.microsoft.com/office/drawing/2014/main" id="{4ECA2FB6-0AE7-4448-BED5-291E461484C5}"/>
              </a:ext>
            </a:extLst>
          </p:cNvPr>
          <p:cNvPicPr>
            <a:picLocks noGrp="1" noChangeAspect="1"/>
          </p:cNvPicPr>
          <p:nvPr>
            <p:ph idx="1"/>
            <p:custDataLst>
              <p:tags r:id="rId2"/>
            </p:custDataLst>
          </p:nvPr>
        </p:nvPicPr>
        <p:blipFill>
          <a:blip r:embed="rId5"/>
          <a:stretch>
            <a:fillRect/>
          </a:stretch>
        </p:blipFill>
        <p:spPr>
          <a:xfrm>
            <a:off x="1321940" y="1955800"/>
            <a:ext cx="10870060" cy="3698240"/>
          </a:xfrm>
          <a:prstGeom prst="rect">
            <a:avLst/>
          </a:prstGeom>
        </p:spPr>
      </p:pic>
      <p:pic>
        <p:nvPicPr>
          <p:cNvPr id="5" name="Picture 2" descr="Université laval&#10;">
            <a:extLst>
              <a:ext uri="{FF2B5EF4-FFF2-40B4-BE49-F238E27FC236}">
                <a16:creationId xmlns:a16="http://schemas.microsoft.com/office/drawing/2014/main" id="{A4D9B062-C427-4D58-B277-090E8FCCE8F1}"/>
              </a:ext>
            </a:extLst>
          </p:cNvPr>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88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F4EEC-F5A4-4D6A-A683-2FF2E9A1F823}"/>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D87DC2D7-6BD0-405C-A5FF-12BEA901F045}"/>
              </a:ext>
            </a:extLst>
          </p:cNvPr>
          <p:cNvSpPr>
            <a:spLocks noGrp="1"/>
          </p:cNvSpPr>
          <p:nvPr>
            <p:ph idx="1"/>
            <p:custDataLst>
              <p:tags r:id="rId2"/>
            </p:custDataLst>
          </p:nvPr>
        </p:nvSpPr>
        <p:spPr>
          <a:xfrm>
            <a:off x="1266826" y="2014538"/>
            <a:ext cx="10236198" cy="4295775"/>
          </a:xfrm>
        </p:spPr>
        <p:txBody>
          <a:bodyPr>
            <a:normAutofit/>
          </a:bodyPr>
          <a:lstStyle/>
          <a:p>
            <a:pPr marL="615950" lvl="2"/>
            <a:r>
              <a:rPr lang="fr-FR" sz="2400" dirty="0"/>
              <a:t>L’importance de l’agriculture est indéniable</a:t>
            </a:r>
          </a:p>
          <a:p>
            <a:pPr marL="615950" lvl="2"/>
            <a:endParaRPr lang="fr-FR" sz="2400" dirty="0"/>
          </a:p>
          <a:p>
            <a:pPr marL="615950" lvl="2"/>
            <a:r>
              <a:rPr lang="fr-FR" sz="2400" dirty="0"/>
              <a:t>La stabilité des marges agricoles est un élément d’importance;</a:t>
            </a:r>
          </a:p>
          <a:p>
            <a:pPr marL="615950" lvl="2"/>
            <a:endParaRPr lang="fr-FR" sz="2400" dirty="0"/>
          </a:p>
          <a:p>
            <a:pPr marL="615950" lvl="2"/>
            <a:r>
              <a:rPr lang="fr-FR" sz="2400" dirty="0"/>
              <a:t>La stabilité des marchés permet aux agriculteurs d’investir, de planifier des projets d’expansion </a:t>
            </a:r>
            <a:r>
              <a:rPr lang="fr-FR" sz="2400" b="1" dirty="0"/>
              <a:t>à long terme.</a:t>
            </a:r>
          </a:p>
          <a:p>
            <a:pPr marL="615950" lvl="2"/>
            <a:endParaRPr lang="fr-FR" dirty="0"/>
          </a:p>
        </p:txBody>
      </p:sp>
      <p:pic>
        <p:nvPicPr>
          <p:cNvPr id="4" name="Picture 2" descr="Université laval&#10;">
            <a:extLst>
              <a:ext uri="{FF2B5EF4-FFF2-40B4-BE49-F238E27FC236}">
                <a16:creationId xmlns:a16="http://schemas.microsoft.com/office/drawing/2014/main" id="{CC3DD01F-43C0-486F-8B4C-A12C88ED557A}"/>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476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F4EEC-F5A4-4D6A-A683-2FF2E9A1F823}"/>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D87DC2D7-6BD0-405C-A5FF-12BEA901F045}"/>
              </a:ext>
            </a:extLst>
          </p:cNvPr>
          <p:cNvSpPr>
            <a:spLocks noGrp="1"/>
          </p:cNvSpPr>
          <p:nvPr>
            <p:ph idx="1"/>
            <p:custDataLst>
              <p:tags r:id="rId2"/>
            </p:custDataLst>
          </p:nvPr>
        </p:nvSpPr>
        <p:spPr>
          <a:xfrm>
            <a:off x="1266826" y="2014538"/>
            <a:ext cx="10236198" cy="4295775"/>
          </a:xfrm>
        </p:spPr>
        <p:txBody>
          <a:bodyPr>
            <a:normAutofit/>
          </a:bodyPr>
          <a:lstStyle/>
          <a:p>
            <a:pPr marL="615950" lvl="2"/>
            <a:r>
              <a:rPr lang="fr-CA" sz="2400" dirty="0"/>
              <a:t>La stabilité favorise les investissements;</a:t>
            </a:r>
          </a:p>
          <a:p>
            <a:pPr marL="615950" lvl="2"/>
            <a:endParaRPr lang="fr-CA" sz="2400" dirty="0"/>
          </a:p>
          <a:p>
            <a:pPr marL="615950" lvl="2"/>
            <a:r>
              <a:rPr lang="fr-CA" sz="2400" dirty="0"/>
              <a:t> La gestion d’offre permet aux régions de maintenir une activité économique même pendant des cycles défavorables. </a:t>
            </a:r>
          </a:p>
          <a:p>
            <a:pPr marL="330200" lvl="2" indent="0">
              <a:buNone/>
            </a:pPr>
            <a:endParaRPr lang="fr-CA" sz="2400" dirty="0"/>
          </a:p>
          <a:p>
            <a:pPr marL="615950" lvl="2"/>
            <a:r>
              <a:rPr lang="fr-CA" sz="2400" dirty="0"/>
              <a:t>L’agriculture génère une activité économique qui </a:t>
            </a:r>
            <a:r>
              <a:rPr lang="fr-CA" sz="2400" b="1" dirty="0"/>
              <a:t>est importante au niveau rural</a:t>
            </a:r>
            <a:r>
              <a:rPr lang="fr-CA" sz="2400" dirty="0"/>
              <a:t>.</a:t>
            </a:r>
          </a:p>
          <a:p>
            <a:pPr marL="615950" lvl="2"/>
            <a:endParaRPr lang="fr-FR" dirty="0"/>
          </a:p>
        </p:txBody>
      </p:sp>
      <p:pic>
        <p:nvPicPr>
          <p:cNvPr id="4" name="Picture 2" descr="Université laval&#10;">
            <a:extLst>
              <a:ext uri="{FF2B5EF4-FFF2-40B4-BE49-F238E27FC236}">
                <a16:creationId xmlns:a16="http://schemas.microsoft.com/office/drawing/2014/main" id="{CC3DD01F-43C0-486F-8B4C-A12C88ED557A}"/>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94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CA7069-3864-4FC7-B810-31D31CD8528D}"/>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AF95E622-C4E2-40AE-B499-062B7779DF3B}"/>
              </a:ext>
            </a:extLst>
          </p:cNvPr>
          <p:cNvSpPr>
            <a:spLocks noGrp="1"/>
          </p:cNvSpPr>
          <p:nvPr>
            <p:ph idx="1"/>
            <p:custDataLst>
              <p:tags r:id="rId2"/>
            </p:custDataLst>
          </p:nvPr>
        </p:nvSpPr>
        <p:spPr/>
        <p:txBody>
          <a:bodyPr>
            <a:normAutofit lnSpcReduction="10000"/>
          </a:bodyPr>
          <a:lstStyle/>
          <a:p>
            <a:r>
              <a:rPr lang="fr-CA" dirty="0"/>
              <a:t>ChaireOeufs.org</a:t>
            </a:r>
          </a:p>
          <a:p>
            <a:endParaRPr lang="fr-CA" dirty="0"/>
          </a:p>
          <a:p>
            <a:r>
              <a:rPr lang="en-US" dirty="0"/>
              <a:t>Doyon, M., &amp; Bergeron, S</a:t>
            </a:r>
            <a:r>
              <a:rPr lang="en-US" i="1" dirty="0"/>
              <a:t>. (2018). Economic Impact from farm investments in Canada 2015. </a:t>
            </a:r>
            <a:r>
              <a:rPr lang="en-US" dirty="0"/>
              <a:t>Center for Interuniversity Research and Analysis on Organizations (CIRANO).</a:t>
            </a:r>
          </a:p>
          <a:p>
            <a:endParaRPr lang="fr-CA" dirty="0"/>
          </a:p>
          <a:p>
            <a:r>
              <a:rPr lang="fr-CA" dirty="0">
                <a:hlinkClick r:id="rId5"/>
              </a:rPr>
              <a:t>https://cirano.qc.ca/en/summaries/2018RP-12</a:t>
            </a:r>
            <a:endParaRPr lang="fr-CA" dirty="0"/>
          </a:p>
        </p:txBody>
      </p:sp>
      <p:pic>
        <p:nvPicPr>
          <p:cNvPr id="4" name="Picture 2" descr="Université laval&#10;">
            <a:extLst>
              <a:ext uri="{FF2B5EF4-FFF2-40B4-BE49-F238E27FC236}">
                <a16:creationId xmlns:a16="http://schemas.microsoft.com/office/drawing/2014/main" id="{EFAB2D24-0F66-4673-AAE3-F4BAB49AA708}"/>
              </a:ext>
            </a:extLst>
          </p:cNvPr>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389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A9F1BC-09D7-4066-A5CA-2C67C3C26784}"/>
              </a:ext>
            </a:extLst>
          </p:cNvPr>
          <p:cNvSpPr>
            <a:spLocks noGrp="1"/>
          </p:cNvSpPr>
          <p:nvPr>
            <p:ph type="title"/>
            <p:custDataLst>
              <p:tags r:id="rId1"/>
            </p:custDataLst>
          </p:nvPr>
        </p:nvSpPr>
        <p:spPr/>
        <p:txBody>
          <a:bodyPr/>
          <a:lstStyle/>
          <a:p>
            <a:r>
              <a:rPr lang="fr-CA" dirty="0"/>
              <a:t>Annexe</a:t>
            </a:r>
            <a:br>
              <a:rPr lang="fr-CA" dirty="0"/>
            </a:br>
            <a:endParaRPr lang="fr-CA" dirty="0"/>
          </a:p>
        </p:txBody>
      </p:sp>
      <p:pic>
        <p:nvPicPr>
          <p:cNvPr id="4" name="Espace réservé du contenu 3">
            <a:extLst>
              <a:ext uri="{FF2B5EF4-FFF2-40B4-BE49-F238E27FC236}">
                <a16:creationId xmlns:a16="http://schemas.microsoft.com/office/drawing/2014/main" id="{C71FCB1A-1C51-443F-B205-1C0EA800E75D}"/>
              </a:ext>
            </a:extLst>
          </p:cNvPr>
          <p:cNvPicPr>
            <a:picLocks noGrp="1" noChangeAspect="1"/>
          </p:cNvPicPr>
          <p:nvPr>
            <p:ph idx="1"/>
            <p:custDataLst>
              <p:tags r:id="rId2"/>
            </p:custDataLst>
          </p:nvPr>
        </p:nvPicPr>
        <p:blipFill>
          <a:blip r:embed="rId4"/>
          <a:stretch>
            <a:fillRect/>
          </a:stretch>
        </p:blipFill>
        <p:spPr>
          <a:xfrm>
            <a:off x="2412462" y="2997067"/>
            <a:ext cx="9177846" cy="2448828"/>
          </a:xfrm>
          <a:prstGeom prst="rect">
            <a:avLst/>
          </a:prstGeom>
        </p:spPr>
      </p:pic>
    </p:spTree>
    <p:extLst>
      <p:ext uri="{BB962C8B-B14F-4D97-AF65-F5344CB8AC3E}">
        <p14:creationId xmlns:p14="http://schemas.microsoft.com/office/powerpoint/2010/main" val="412714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sp>
        <p:nvSpPr>
          <p:cNvPr id="3" name="Espace réservé du contenu 2">
            <a:extLst>
              <a:ext uri="{FF2B5EF4-FFF2-40B4-BE49-F238E27FC236}">
                <a16:creationId xmlns:a16="http://schemas.microsoft.com/office/drawing/2014/main" id="{64B4E26B-78D0-4201-A1C9-2688CE69CBC7}"/>
              </a:ext>
            </a:extLst>
          </p:cNvPr>
          <p:cNvSpPr>
            <a:spLocks noGrp="1"/>
          </p:cNvSpPr>
          <p:nvPr>
            <p:ph idx="1"/>
            <p:custDataLst>
              <p:tags r:id="rId2"/>
            </p:custDataLst>
          </p:nvPr>
        </p:nvSpPr>
        <p:spPr>
          <a:xfrm>
            <a:off x="1484310" y="2324099"/>
            <a:ext cx="10018713" cy="3124201"/>
          </a:xfrm>
        </p:spPr>
        <p:txBody>
          <a:bodyPr>
            <a:normAutofit/>
          </a:bodyPr>
          <a:lstStyle/>
          <a:p>
            <a:pPr marL="0" indent="0">
              <a:buNone/>
            </a:pPr>
            <a:r>
              <a:rPr lang="en-US" dirty="0"/>
              <a:t>Three kinds of impact:</a:t>
            </a:r>
          </a:p>
          <a:p>
            <a:pPr marL="0" indent="0">
              <a:buNone/>
            </a:pPr>
            <a:r>
              <a:rPr lang="en-US" b="1" dirty="0"/>
              <a:t>• Direct </a:t>
            </a:r>
            <a:r>
              <a:rPr lang="en-US" dirty="0"/>
              <a:t>(for example, jobs created from building </a:t>
            </a:r>
            <a:r>
              <a:rPr lang="fr-CA" dirty="0"/>
              <a:t>new infrastructure)</a:t>
            </a:r>
          </a:p>
          <a:p>
            <a:pPr marL="0" indent="0">
              <a:buNone/>
            </a:pPr>
            <a:r>
              <a:rPr lang="en-US" b="1" dirty="0"/>
              <a:t>• Indirect </a:t>
            </a:r>
            <a:r>
              <a:rPr lang="en-US" dirty="0"/>
              <a:t>(for example, jobs created by companies </a:t>
            </a:r>
            <a:r>
              <a:rPr lang="fr-CA" dirty="0" err="1"/>
              <a:t>hired</a:t>
            </a:r>
            <a:r>
              <a:rPr lang="fr-CA" dirty="0"/>
              <a:t> by </a:t>
            </a:r>
            <a:r>
              <a:rPr lang="fr-CA" dirty="0" err="1"/>
              <a:t>farms</a:t>
            </a:r>
            <a:r>
              <a:rPr lang="fr-CA" dirty="0"/>
              <a:t>)</a:t>
            </a:r>
          </a:p>
          <a:p>
            <a:pPr marL="0" indent="0">
              <a:buNone/>
            </a:pPr>
            <a:r>
              <a:rPr lang="en-US" b="1" dirty="0"/>
              <a:t>• Induced </a:t>
            </a:r>
            <a:r>
              <a:rPr lang="en-US" dirty="0"/>
              <a:t>(for example, household spending resulting from money earned by farm workers)</a:t>
            </a:r>
            <a:endParaRPr lang="fr-CA" dirty="0"/>
          </a:p>
        </p:txBody>
      </p:sp>
    </p:spTree>
    <p:extLst>
      <p:ext uri="{BB962C8B-B14F-4D97-AF65-F5344CB8AC3E}">
        <p14:creationId xmlns:p14="http://schemas.microsoft.com/office/powerpoint/2010/main" val="158312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49113B-75CB-4BCC-8CE2-41FEDDA46AB5}"/>
              </a:ext>
            </a:extLst>
          </p:cNvPr>
          <p:cNvSpPr>
            <a:spLocks noGrp="1"/>
          </p:cNvSpPr>
          <p:nvPr>
            <p:ph type="title"/>
            <p:custDataLst>
              <p:tags r:id="rId1"/>
            </p:custDataLst>
          </p:nvPr>
        </p:nvSpPr>
        <p:spPr/>
        <p:txBody>
          <a:bodyPr/>
          <a:lstStyle/>
          <a:p>
            <a:r>
              <a:rPr lang="fr-CA" dirty="0"/>
              <a:t>Sujet de la présentation</a:t>
            </a:r>
          </a:p>
        </p:txBody>
      </p:sp>
      <p:sp>
        <p:nvSpPr>
          <p:cNvPr id="3" name="Espace réservé du contenu 2">
            <a:extLst>
              <a:ext uri="{FF2B5EF4-FFF2-40B4-BE49-F238E27FC236}">
                <a16:creationId xmlns:a16="http://schemas.microsoft.com/office/drawing/2014/main" id="{D5003FB7-F60B-468C-AC89-0C4FB35BD4E9}"/>
              </a:ext>
            </a:extLst>
          </p:cNvPr>
          <p:cNvSpPr>
            <a:spLocks noGrp="1"/>
          </p:cNvSpPr>
          <p:nvPr>
            <p:ph idx="1"/>
            <p:custDataLst>
              <p:tags r:id="rId2"/>
            </p:custDataLst>
          </p:nvPr>
        </p:nvSpPr>
        <p:spPr>
          <a:xfrm>
            <a:off x="1585118" y="2257425"/>
            <a:ext cx="9817098" cy="3076575"/>
          </a:xfrm>
        </p:spPr>
        <p:txBody>
          <a:bodyPr>
            <a:normAutofit/>
          </a:bodyPr>
          <a:lstStyle/>
          <a:p>
            <a:pPr marL="0" indent="0">
              <a:buNone/>
            </a:pPr>
            <a:endParaRPr lang="fr-CA" dirty="0"/>
          </a:p>
          <a:p>
            <a:endParaRPr lang="fr-CA" dirty="0"/>
          </a:p>
          <a:p>
            <a:r>
              <a:rPr lang="fr-CA" dirty="0"/>
              <a:t>Retombées économiques générées par les investissements des fermes</a:t>
            </a:r>
          </a:p>
          <a:p>
            <a:endParaRPr lang="fr-CA" dirty="0"/>
          </a:p>
          <a:p>
            <a:r>
              <a:rPr lang="fr-CA" dirty="0"/>
              <a:t>Entrevue avec gens dans des villages ruraux avec différente représentation de fermes sous gestion de l’offre:   53 %    32 %    4 %</a:t>
            </a:r>
          </a:p>
          <a:p>
            <a:endParaRPr lang="fr-CA" dirty="0"/>
          </a:p>
        </p:txBody>
      </p:sp>
    </p:spTree>
    <p:extLst>
      <p:ext uri="{BB962C8B-B14F-4D97-AF65-F5344CB8AC3E}">
        <p14:creationId xmlns:p14="http://schemas.microsoft.com/office/powerpoint/2010/main" val="3845454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pic>
        <p:nvPicPr>
          <p:cNvPr id="11" name="Image 10">
            <a:extLst>
              <a:ext uri="{FF2B5EF4-FFF2-40B4-BE49-F238E27FC236}">
                <a16:creationId xmlns:a16="http://schemas.microsoft.com/office/drawing/2014/main" id="{AF401804-7264-4685-B39A-11E967DF872A}"/>
              </a:ext>
            </a:extLst>
          </p:cNvPr>
          <p:cNvPicPr>
            <a:picLocks noChangeAspect="1"/>
          </p:cNvPicPr>
          <p:nvPr>
            <p:custDataLst>
              <p:tags r:id="rId2"/>
            </p:custDataLst>
          </p:nvPr>
        </p:nvPicPr>
        <p:blipFill>
          <a:blip r:embed="rId4"/>
          <a:stretch>
            <a:fillRect/>
          </a:stretch>
        </p:blipFill>
        <p:spPr>
          <a:xfrm>
            <a:off x="2803209" y="2071316"/>
            <a:ext cx="7904480" cy="4537764"/>
          </a:xfrm>
          <a:prstGeom prst="rect">
            <a:avLst/>
          </a:prstGeom>
        </p:spPr>
      </p:pic>
    </p:spTree>
    <p:extLst>
      <p:ext uri="{BB962C8B-B14F-4D97-AF65-F5344CB8AC3E}">
        <p14:creationId xmlns:p14="http://schemas.microsoft.com/office/powerpoint/2010/main" val="292187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pic>
        <p:nvPicPr>
          <p:cNvPr id="8" name="Espace réservé du contenu 7">
            <a:extLst>
              <a:ext uri="{FF2B5EF4-FFF2-40B4-BE49-F238E27FC236}">
                <a16:creationId xmlns:a16="http://schemas.microsoft.com/office/drawing/2014/main" id="{DA33F8C0-9946-4F3A-BF2C-AED2DA7098C9}"/>
              </a:ext>
            </a:extLst>
          </p:cNvPr>
          <p:cNvPicPr>
            <a:picLocks noGrp="1" noChangeAspect="1"/>
          </p:cNvPicPr>
          <p:nvPr>
            <p:ph idx="1"/>
            <p:custDataLst>
              <p:tags r:id="rId2"/>
            </p:custDataLst>
          </p:nvPr>
        </p:nvPicPr>
        <p:blipFill>
          <a:blip r:embed="rId4"/>
          <a:stretch>
            <a:fillRect/>
          </a:stretch>
        </p:blipFill>
        <p:spPr>
          <a:xfrm>
            <a:off x="2521527" y="1859280"/>
            <a:ext cx="7944279" cy="4653280"/>
          </a:xfrm>
          <a:prstGeom prst="rect">
            <a:avLst/>
          </a:prstGeom>
        </p:spPr>
      </p:pic>
    </p:spTree>
    <p:extLst>
      <p:ext uri="{BB962C8B-B14F-4D97-AF65-F5344CB8AC3E}">
        <p14:creationId xmlns:p14="http://schemas.microsoft.com/office/powerpoint/2010/main" val="32812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A39EE-B135-4DCF-BC18-549D92B092FE}"/>
              </a:ext>
            </a:extLst>
          </p:cNvPr>
          <p:cNvSpPr>
            <a:spLocks noGrp="1"/>
          </p:cNvSpPr>
          <p:nvPr>
            <p:ph type="title"/>
            <p:custDataLst>
              <p:tags r:id="rId1"/>
            </p:custDataLst>
          </p:nvPr>
        </p:nvSpPr>
        <p:spPr>
          <a:xfrm>
            <a:off x="1474785" y="447675"/>
            <a:ext cx="10018713" cy="1752599"/>
          </a:xfrm>
        </p:spPr>
        <p:txBody>
          <a:bodyPr/>
          <a:lstStyle/>
          <a:p>
            <a:r>
              <a:rPr lang="fr-CA" dirty="0"/>
              <a:t>Paramètre de notre étude</a:t>
            </a:r>
          </a:p>
        </p:txBody>
      </p:sp>
      <p:sp>
        <p:nvSpPr>
          <p:cNvPr id="3" name="Espace réservé du contenu 2">
            <a:extLst>
              <a:ext uri="{FF2B5EF4-FFF2-40B4-BE49-F238E27FC236}">
                <a16:creationId xmlns:a16="http://schemas.microsoft.com/office/drawing/2014/main" id="{612F0F27-320C-4F86-9E31-013DF72F0FAA}"/>
              </a:ext>
            </a:extLst>
          </p:cNvPr>
          <p:cNvSpPr>
            <a:spLocks noGrp="1"/>
          </p:cNvSpPr>
          <p:nvPr>
            <p:ph idx="1"/>
            <p:custDataLst>
              <p:tags r:id="rId2"/>
            </p:custDataLst>
          </p:nvPr>
        </p:nvSpPr>
        <p:spPr>
          <a:xfrm>
            <a:off x="1619250" y="2571750"/>
            <a:ext cx="10782300" cy="4286250"/>
          </a:xfrm>
        </p:spPr>
        <p:txBody>
          <a:bodyPr>
            <a:normAutofit/>
          </a:bodyPr>
          <a:lstStyle/>
          <a:p>
            <a:pPr marL="0" indent="0">
              <a:buNone/>
            </a:pPr>
            <a:endParaRPr lang="en-US" dirty="0"/>
          </a:p>
          <a:p>
            <a:r>
              <a:rPr lang="fr-CA" dirty="0"/>
              <a:t>Investissements considérés : technologies, atténuation environnementale, rénovation et modernisation de l’équipement</a:t>
            </a:r>
          </a:p>
          <a:p>
            <a:endParaRPr lang="fr-CA" dirty="0"/>
          </a:p>
          <a:p>
            <a:r>
              <a:rPr lang="fr-CA" dirty="0"/>
              <a:t>Secteur sous gestion de l’offre : œufs, lait et volaille. </a:t>
            </a:r>
          </a:p>
          <a:p>
            <a:endParaRPr lang="fr-CA" dirty="0"/>
          </a:p>
          <a:p>
            <a:r>
              <a:rPr lang="fr-CA" dirty="0"/>
              <a:t>Secteur non sous gestion de l’offre: bœuf, porc, oléagineux et graines.</a:t>
            </a:r>
          </a:p>
          <a:p>
            <a:endParaRPr lang="en-US" dirty="0"/>
          </a:p>
          <a:p>
            <a:endParaRPr lang="en-US" dirty="0"/>
          </a:p>
          <a:p>
            <a:endParaRPr lang="en-US" dirty="0"/>
          </a:p>
          <a:p>
            <a:pPr marL="0" indent="0">
              <a:buNone/>
            </a:pPr>
            <a:endParaRPr lang="fr-CA" dirty="0"/>
          </a:p>
        </p:txBody>
      </p:sp>
      <p:pic>
        <p:nvPicPr>
          <p:cNvPr id="4" name="Picture 2" descr="Université laval&#10;">
            <a:extLst>
              <a:ext uri="{FF2B5EF4-FFF2-40B4-BE49-F238E27FC236}">
                <a16:creationId xmlns:a16="http://schemas.microsoft.com/office/drawing/2014/main" id="{BB96C27D-6137-46AE-A8CD-769D89F48B56}"/>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57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A39EE-B135-4DCF-BC18-549D92B092FE}"/>
              </a:ext>
            </a:extLst>
          </p:cNvPr>
          <p:cNvSpPr>
            <a:spLocks noGrp="1"/>
          </p:cNvSpPr>
          <p:nvPr>
            <p:ph type="title"/>
            <p:custDataLst>
              <p:tags r:id="rId1"/>
            </p:custDataLst>
          </p:nvPr>
        </p:nvSpPr>
        <p:spPr/>
        <p:txBody>
          <a:bodyPr/>
          <a:lstStyle/>
          <a:p>
            <a:r>
              <a:rPr lang="fr-CA" dirty="0"/>
              <a:t>L’agriculture contribue significativement à l’économie par leurs investissements</a:t>
            </a:r>
          </a:p>
        </p:txBody>
      </p:sp>
      <p:sp>
        <p:nvSpPr>
          <p:cNvPr id="3" name="Espace réservé du contenu 2">
            <a:extLst>
              <a:ext uri="{FF2B5EF4-FFF2-40B4-BE49-F238E27FC236}">
                <a16:creationId xmlns:a16="http://schemas.microsoft.com/office/drawing/2014/main" id="{612F0F27-320C-4F86-9E31-013DF72F0FAA}"/>
              </a:ext>
            </a:extLst>
          </p:cNvPr>
          <p:cNvSpPr>
            <a:spLocks noGrp="1"/>
          </p:cNvSpPr>
          <p:nvPr>
            <p:ph idx="1"/>
            <p:custDataLst>
              <p:tags r:id="rId2"/>
            </p:custDataLst>
          </p:nvPr>
        </p:nvSpPr>
        <p:spPr>
          <a:xfrm>
            <a:off x="1484310" y="2152649"/>
            <a:ext cx="10018713" cy="3801111"/>
          </a:xfrm>
        </p:spPr>
        <p:txBody>
          <a:bodyPr>
            <a:normAutofit/>
          </a:bodyPr>
          <a:lstStyle/>
          <a:p>
            <a:pPr marL="0" indent="0">
              <a:buNone/>
            </a:pPr>
            <a:r>
              <a:rPr lang="fr-CA" dirty="0"/>
              <a:t>En 2015, les agriculteurs Canadian ont investi plus de 9,2 milliards de dollars;</a:t>
            </a:r>
          </a:p>
          <a:p>
            <a:r>
              <a:rPr lang="fr-CA" dirty="0"/>
              <a:t>89,000 emplois à temps plein</a:t>
            </a:r>
          </a:p>
          <a:p>
            <a:r>
              <a:rPr lang="fr-CA" dirty="0"/>
              <a:t>8.7 milliard de dollars au PIB</a:t>
            </a:r>
          </a:p>
          <a:p>
            <a:r>
              <a:rPr lang="fr-CA" dirty="0"/>
              <a:t>415 millions de dollars aux revenus fiscaux du gouvernement fédéral</a:t>
            </a:r>
          </a:p>
          <a:p>
            <a:r>
              <a:rPr lang="fr-CA" dirty="0"/>
              <a:t>508 millions de dollars de revenus fiscaux agrégés pour les provinces.</a:t>
            </a:r>
          </a:p>
        </p:txBody>
      </p:sp>
      <p:pic>
        <p:nvPicPr>
          <p:cNvPr id="4" name="Picture 2" descr="Université laval&#10;">
            <a:extLst>
              <a:ext uri="{FF2B5EF4-FFF2-40B4-BE49-F238E27FC236}">
                <a16:creationId xmlns:a16="http://schemas.microsoft.com/office/drawing/2014/main" id="{A66F982F-9619-44F0-BC9C-BAE2ED97E415}"/>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77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621874-D217-441F-A4B7-9E89EC3FD91E}"/>
              </a:ext>
            </a:extLst>
          </p:cNvPr>
          <p:cNvSpPr>
            <a:spLocks noGrp="1"/>
          </p:cNvSpPr>
          <p:nvPr>
            <p:ph idx="1"/>
            <p:custDataLst>
              <p:tags r:id="rId1"/>
            </p:custDataLst>
          </p:nvPr>
        </p:nvSpPr>
        <p:spPr>
          <a:xfrm>
            <a:off x="1522410" y="1971674"/>
            <a:ext cx="10018713" cy="3124201"/>
          </a:xfrm>
        </p:spPr>
        <p:txBody>
          <a:bodyPr>
            <a:normAutofit fontScale="85000" lnSpcReduction="20000"/>
          </a:bodyPr>
          <a:lstStyle/>
          <a:p>
            <a:pPr marL="0" indent="0">
              <a:lnSpc>
                <a:spcPct val="150000"/>
              </a:lnSpc>
              <a:buNone/>
            </a:pPr>
            <a:r>
              <a:rPr lang="fr-FR" i="1" dirty="0">
                <a:latin typeface="Arial" panose="020B0604020202020204" pitchFamily="34" charset="0"/>
                <a:cs typeface="Arial" panose="020B0604020202020204" pitchFamily="34" charset="0"/>
              </a:rPr>
              <a:t>«À chaque année, on investit. Qu’est-ce que le monde ne comprenne pas, la société, c’est que l’agricole génère énormément, elle fait rouler de l’argent […] Le producteur lui a peut-être une petite marge en bas là, mais les équipements, racheter les équipements, réinvestir. C’est incroyable […] T’sais que moi j’aurai un trois cent mille à investir, c’est de l’argent qui retourne directement à faire travailler du monde proche : des électriciens…T’sais, l’économie locale.» </a:t>
            </a:r>
          </a:p>
          <a:p>
            <a:pPr marL="0" indent="0">
              <a:buNone/>
            </a:pPr>
            <a:r>
              <a:rPr lang="fr-FR" dirty="0"/>
              <a:t>														</a:t>
            </a:r>
            <a:r>
              <a:rPr lang="fr-FR" b="1" dirty="0"/>
              <a:t>Producteur porcin</a:t>
            </a:r>
          </a:p>
          <a:p>
            <a:endParaRPr lang="fr-CA" dirty="0"/>
          </a:p>
        </p:txBody>
      </p:sp>
      <p:pic>
        <p:nvPicPr>
          <p:cNvPr id="4" name="Picture 2" descr="Université laval&#10;">
            <a:extLst>
              <a:ext uri="{FF2B5EF4-FFF2-40B4-BE49-F238E27FC236}">
                <a16:creationId xmlns:a16="http://schemas.microsoft.com/office/drawing/2014/main" id="{D6F8CE6F-E226-4ADB-9421-E563FBC7514B}"/>
              </a:ext>
            </a:extLst>
          </p:cNvPr>
          <p:cNvPicPr>
            <a:picLocks noChangeAspect="1" noChangeArrowheads="1"/>
          </p:cNvPicPr>
          <p:nvPr>
            <p:custDataLst>
              <p:tags r:id="rId2"/>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6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D37E1-5A1B-46F7-AF29-8576D129D61F}"/>
              </a:ext>
            </a:extLst>
          </p:cNvPr>
          <p:cNvSpPr>
            <a:spLocks noGrp="1"/>
          </p:cNvSpPr>
          <p:nvPr>
            <p:ph type="title"/>
            <p:custDataLst>
              <p:tags r:id="rId1"/>
            </p:custDataLst>
          </p:nvPr>
        </p:nvSpPr>
        <p:spPr/>
        <p:txBody>
          <a:bodyPr>
            <a:normAutofit fontScale="90000"/>
          </a:bodyPr>
          <a:lstStyle/>
          <a:p>
            <a:r>
              <a:rPr lang="fr-CA" dirty="0"/>
              <a:t>Les fermes sous gestion de l’offre contribuent d’avantages par </a:t>
            </a:r>
            <a:r>
              <a:rPr lang="en-US" dirty="0" err="1"/>
              <a:t>recettes</a:t>
            </a:r>
            <a:r>
              <a:rPr lang="en-US" dirty="0"/>
              <a:t> </a:t>
            </a:r>
            <a:r>
              <a:rPr lang="en-US" dirty="0" err="1"/>
              <a:t>monétaires</a:t>
            </a:r>
            <a:r>
              <a:rPr lang="en-US" dirty="0"/>
              <a:t> </a:t>
            </a:r>
            <a:r>
              <a:rPr lang="en-US" dirty="0" err="1"/>
              <a:t>agricoles</a:t>
            </a:r>
            <a:br>
              <a:rPr lang="en-US" dirty="0"/>
            </a:br>
            <a:endParaRPr lang="fr-CA" dirty="0"/>
          </a:p>
        </p:txBody>
      </p:sp>
      <p:sp>
        <p:nvSpPr>
          <p:cNvPr id="3" name="Espace réservé du contenu 2">
            <a:extLst>
              <a:ext uri="{FF2B5EF4-FFF2-40B4-BE49-F238E27FC236}">
                <a16:creationId xmlns:a16="http://schemas.microsoft.com/office/drawing/2014/main" id="{20C03837-DD50-4A07-8E27-52BDB555EAE5}"/>
              </a:ext>
            </a:extLst>
          </p:cNvPr>
          <p:cNvSpPr>
            <a:spLocks noGrp="1"/>
          </p:cNvSpPr>
          <p:nvPr>
            <p:ph idx="1"/>
            <p:custDataLst>
              <p:tags r:id="rId2"/>
            </p:custDataLst>
          </p:nvPr>
        </p:nvSpPr>
        <p:spPr/>
        <p:txBody>
          <a:bodyPr/>
          <a:lstStyle/>
          <a:p>
            <a:pPr marL="0" indent="0">
              <a:buNone/>
            </a:pPr>
            <a:r>
              <a:rPr lang="fr-CA" dirty="0"/>
              <a:t>Les fermes sous gestion de l’offre représentent:</a:t>
            </a:r>
          </a:p>
          <a:p>
            <a:r>
              <a:rPr lang="fr-CA" dirty="0"/>
              <a:t>20% de toute recette monétaire agricole</a:t>
            </a:r>
          </a:p>
          <a:p>
            <a:pPr marL="0" indent="0">
              <a:buNone/>
            </a:pPr>
            <a:r>
              <a:rPr lang="fr-CA" b="1" dirty="0"/>
              <a:t>Cependant -&gt;</a:t>
            </a:r>
          </a:p>
          <a:p>
            <a:r>
              <a:rPr lang="fr-CA" dirty="0"/>
              <a:t>25% des investissements sur la ferme</a:t>
            </a:r>
          </a:p>
          <a:p>
            <a:r>
              <a:rPr lang="fr-CA" dirty="0"/>
              <a:t>30% des emplois équivalent temps plein </a:t>
            </a:r>
          </a:p>
          <a:p>
            <a:r>
              <a:rPr lang="fr-CA" dirty="0"/>
              <a:t>28% du PIB</a:t>
            </a:r>
          </a:p>
        </p:txBody>
      </p:sp>
      <p:pic>
        <p:nvPicPr>
          <p:cNvPr id="4" name="Picture 2" descr="Université laval&#10;">
            <a:extLst>
              <a:ext uri="{FF2B5EF4-FFF2-40B4-BE49-F238E27FC236}">
                <a16:creationId xmlns:a16="http://schemas.microsoft.com/office/drawing/2014/main" id="{5E796EB1-2EF4-4DF7-8EC3-E796CBD096CC}"/>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02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3CCAE8-97BD-4D2D-8BA3-68855765F582}"/>
              </a:ext>
            </a:extLst>
          </p:cNvPr>
          <p:cNvSpPr>
            <a:spLocks noGrp="1"/>
          </p:cNvSpPr>
          <p:nvPr>
            <p:ph type="title"/>
            <p:custDataLst>
              <p:tags r:id="rId1"/>
            </p:custDataLst>
          </p:nvPr>
        </p:nvSpPr>
        <p:spPr/>
        <p:txBody>
          <a:bodyPr/>
          <a:lstStyle/>
          <a:p>
            <a:r>
              <a:rPr lang="fr-CA" dirty="0"/>
              <a:t>Les bénéfices de la stabilité</a:t>
            </a:r>
          </a:p>
        </p:txBody>
      </p:sp>
      <p:sp>
        <p:nvSpPr>
          <p:cNvPr id="3" name="Espace réservé du contenu 2">
            <a:extLst>
              <a:ext uri="{FF2B5EF4-FFF2-40B4-BE49-F238E27FC236}">
                <a16:creationId xmlns:a16="http://schemas.microsoft.com/office/drawing/2014/main" id="{D82E4D6E-08FC-44EE-8B3A-3C4D67C9B8DE}"/>
              </a:ext>
            </a:extLst>
          </p:cNvPr>
          <p:cNvSpPr>
            <a:spLocks noGrp="1"/>
          </p:cNvSpPr>
          <p:nvPr>
            <p:ph idx="1"/>
            <p:custDataLst>
              <p:tags r:id="rId2"/>
            </p:custDataLst>
          </p:nvPr>
        </p:nvSpPr>
        <p:spPr/>
        <p:txBody>
          <a:bodyPr>
            <a:normAutofit/>
          </a:bodyPr>
          <a:lstStyle/>
          <a:p>
            <a:pPr lvl="1">
              <a:lnSpc>
                <a:spcPct val="150000"/>
              </a:lnSpc>
            </a:pPr>
            <a:r>
              <a:rPr lang="fr-CA" sz="2400" dirty="0"/>
              <a:t>Ces investissements </a:t>
            </a:r>
            <a:r>
              <a:rPr lang="fr-CA" sz="2400" b="1" dirty="0"/>
              <a:t>n’incluent pas </a:t>
            </a:r>
            <a:r>
              <a:rPr lang="fr-CA" sz="2400" dirty="0"/>
              <a:t>l’achat de quota. Il semble donc que malgré le coût supplémentaire associé à la gestion de l’offre (quota) la stabilité crée un environnement favorable à l’investissement.</a:t>
            </a:r>
            <a:endParaRPr lang="fr-CA" dirty="0">
              <a:latin typeface="Arial" panose="020B0604020202020204" pitchFamily="34" charset="0"/>
              <a:cs typeface="Arial" panose="020B0604020202020204" pitchFamily="34" charset="0"/>
            </a:endParaRPr>
          </a:p>
          <a:p>
            <a:endParaRPr lang="fr-CA" dirty="0"/>
          </a:p>
        </p:txBody>
      </p:sp>
      <p:pic>
        <p:nvPicPr>
          <p:cNvPr id="4" name="Picture 2" descr="Université laval&#10;">
            <a:extLst>
              <a:ext uri="{FF2B5EF4-FFF2-40B4-BE49-F238E27FC236}">
                <a16:creationId xmlns:a16="http://schemas.microsoft.com/office/drawing/2014/main" id="{308A9833-3327-4190-86DA-1265D7ED5F91}"/>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82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20315-A52D-4525-BF51-DB1F21BA43CC}"/>
              </a:ext>
            </a:extLst>
          </p:cNvPr>
          <p:cNvSpPr>
            <a:spLocks noGrp="1"/>
          </p:cNvSpPr>
          <p:nvPr>
            <p:ph type="title"/>
            <p:custDataLst>
              <p:tags r:id="rId1"/>
            </p:custDataLst>
          </p:nvPr>
        </p:nvSpPr>
        <p:spPr/>
        <p:txBody>
          <a:bodyPr/>
          <a:lstStyle/>
          <a:p>
            <a:r>
              <a:rPr lang="fr-CA" dirty="0"/>
              <a:t>Les bénéfices de la stabilité</a:t>
            </a:r>
          </a:p>
        </p:txBody>
      </p:sp>
      <p:sp>
        <p:nvSpPr>
          <p:cNvPr id="3" name="Espace réservé du contenu 2">
            <a:extLst>
              <a:ext uri="{FF2B5EF4-FFF2-40B4-BE49-F238E27FC236}">
                <a16:creationId xmlns:a16="http://schemas.microsoft.com/office/drawing/2014/main" id="{2390F975-D118-4291-89D2-322BD2B7817B}"/>
              </a:ext>
            </a:extLst>
          </p:cNvPr>
          <p:cNvSpPr>
            <a:spLocks noGrp="1"/>
          </p:cNvSpPr>
          <p:nvPr>
            <p:ph idx="1"/>
            <p:custDataLst>
              <p:tags r:id="rId2"/>
            </p:custDataLst>
          </p:nvPr>
        </p:nvSpPr>
        <p:spPr/>
        <p:txBody>
          <a:bodyPr/>
          <a:lstStyle/>
          <a:p>
            <a:pPr>
              <a:lnSpc>
                <a:spcPct val="150000"/>
              </a:lnSpc>
            </a:pPr>
            <a:r>
              <a:rPr lang="fr-CA" dirty="0"/>
              <a:t>Cette stabilité permet de </a:t>
            </a:r>
            <a:r>
              <a:rPr lang="fr-CA" b="1" u="sng" dirty="0"/>
              <a:t>maintenir des infrastructures et des services </a:t>
            </a:r>
            <a:r>
              <a:rPr lang="fr-CA" dirty="0"/>
              <a:t>en période de cycles baissiers des autres productions.</a:t>
            </a:r>
          </a:p>
        </p:txBody>
      </p:sp>
      <p:pic>
        <p:nvPicPr>
          <p:cNvPr id="4" name="Picture 2" descr="Université laval&#10;">
            <a:extLst>
              <a:ext uri="{FF2B5EF4-FFF2-40B4-BE49-F238E27FC236}">
                <a16:creationId xmlns:a16="http://schemas.microsoft.com/office/drawing/2014/main" id="{982A6F33-AEF5-4EBD-82A3-72DAFBAC1AEE}"/>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75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iversité laval&#10;">
            <a:extLst>
              <a:ext uri="{FF2B5EF4-FFF2-40B4-BE49-F238E27FC236}">
                <a16:creationId xmlns:a16="http://schemas.microsoft.com/office/drawing/2014/main" id="{0B579B96-D97D-43EF-9004-C04E427EE8BE}"/>
              </a:ext>
            </a:extLst>
          </p:cNvPr>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Graphique 3">
            <a:extLst>
              <a:ext uri="{FF2B5EF4-FFF2-40B4-BE49-F238E27FC236}">
                <a16:creationId xmlns:a16="http://schemas.microsoft.com/office/drawing/2014/main" id="{93B54317-849F-4D4D-ADFE-D57535FC5F72}"/>
              </a:ext>
            </a:extLst>
          </p:cNvPr>
          <p:cNvGraphicFramePr>
            <a:graphicFrameLocks/>
          </p:cNvGraphicFramePr>
          <p:nvPr>
            <p:custDataLst>
              <p:tags r:id="rId2"/>
            </p:custDataLst>
            <p:extLst>
              <p:ext uri="{D42A27DB-BD31-4B8C-83A1-F6EECF244321}">
                <p14:modId xmlns:p14="http://schemas.microsoft.com/office/powerpoint/2010/main" val="1014300417"/>
              </p:ext>
            </p:extLst>
          </p:nvPr>
        </p:nvGraphicFramePr>
        <p:xfrm>
          <a:off x="2219325" y="1142998"/>
          <a:ext cx="7554595" cy="52578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046212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Jaune">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TM03457496[[fn=Parallaxe]]</Template>
  <TotalTime>652</TotalTime>
  <Words>867</Words>
  <Application>Microsoft Office PowerPoint</Application>
  <PresentationFormat>Grand écran</PresentationFormat>
  <Paragraphs>76</Paragraphs>
  <Slides>21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21</vt:i4>
      </vt:variant>
    </vt:vector>
  </HeadingPairs>
  <TitlesOfParts>
    <vt:vector size="24" baseType="lpstr">
      <vt:lpstr>Arial</vt:lpstr>
      <vt:lpstr>Corbel</vt:lpstr>
      <vt:lpstr>Parallaxe</vt:lpstr>
      <vt:lpstr>La gestion de l’offre:  Une stabilité pour l’économie rurale du Canada</vt:lpstr>
      <vt:lpstr>Sujet de la présentation</vt:lpstr>
      <vt:lpstr>Paramètre de notre étude</vt:lpstr>
      <vt:lpstr>L’agriculture contribue significativement à l’économie par leurs investissements</vt:lpstr>
      <vt:lpstr>Présentation PowerPoint</vt:lpstr>
      <vt:lpstr>Les fermes sous gestion de l’offre contribuent d’avantages par recettes monétaires agricoles </vt:lpstr>
      <vt:lpstr>Les bénéfices de la stabilité</vt:lpstr>
      <vt:lpstr>Les bénéfices de la stabilité</vt:lpstr>
      <vt:lpstr>Présentation PowerPoint</vt:lpstr>
      <vt:lpstr>Présentation PowerPoint</vt:lpstr>
      <vt:lpstr>Présentation PowerPoint</vt:lpstr>
      <vt:lpstr> </vt:lpstr>
      <vt:lpstr>Une contribution importante pour les régions </vt:lpstr>
      <vt:lpstr>Contribution relative aux économies rurales</vt:lpstr>
      <vt:lpstr>Conclusion</vt:lpstr>
      <vt:lpstr>Conclusion</vt:lpstr>
      <vt:lpstr>Conclusion</vt:lpstr>
      <vt:lpstr>Annexe </vt:lpstr>
      <vt:lpstr>Annexe</vt:lpstr>
      <vt:lpstr>Annexe</vt:lpstr>
      <vt:lpstr>Annexe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Stéphane Bergeron</dc:creator>
  <cp:lastModifiedBy>Stéphane Bergeron</cp:lastModifiedBy>
  <cp:revision>34</cp:revision>
  <dcterms:created xsi:type="dcterms:W3CDTF">2019-05-27T15:06:21Z</dcterms:created>
  <dcterms:modified xsi:type="dcterms:W3CDTF">2019-05-31T13:34:29Z</dcterms:modified>
</cp:coreProperties>
</file>